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80" r:id="rId6"/>
    <p:sldId id="262" r:id="rId7"/>
    <p:sldId id="263" r:id="rId8"/>
    <p:sldId id="264" r:id="rId9"/>
    <p:sldId id="266" r:id="rId10"/>
    <p:sldId id="268" r:id="rId11"/>
    <p:sldId id="269" r:id="rId12"/>
    <p:sldId id="267" r:id="rId13"/>
    <p:sldId id="270" r:id="rId14"/>
    <p:sldId id="271" r:id="rId15"/>
    <p:sldId id="276" r:id="rId16"/>
    <p:sldId id="273" r:id="rId17"/>
    <p:sldId id="278" r:id="rId18"/>
    <p:sldId id="279" r:id="rId19"/>
    <p:sldId id="277" r:id="rId2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FE5F06"/>
    <a:srgbClr val="893201"/>
    <a:srgbClr val="660066"/>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6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28139988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1829308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3769133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668408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686219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412921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417937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820841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858768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1135667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916544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7020272" y="652025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A6995C-233E-4272-B72D-C859C197EE88}" type="slidenum">
              <a:rPr kumimoji="1" lang="ja-JP" altLang="en-US" smtClean="0"/>
              <a:t>‹#›</a:t>
            </a:fld>
            <a:endParaRPr kumimoji="1" lang="ja-JP" altLang="en-US" dirty="0"/>
          </a:p>
        </p:txBody>
      </p:sp>
      <p:pic>
        <p:nvPicPr>
          <p:cNvPr id="1026" name="Picture 2" descr="C:\Users\okazaki\Dropbox (nomadologie-holdings)\公式特殊プロジェクト_渋谷\Wscale\ホームページ素材\HP素材\Wscale_logo_yok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5818234"/>
            <a:ext cx="3419872" cy="1034545"/>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userDrawn="1"/>
        </p:nvSpPr>
        <p:spPr>
          <a:xfrm>
            <a:off x="0" y="0"/>
            <a:ext cx="9144000" cy="76470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56680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2.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142875" y="791617"/>
            <a:ext cx="478790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 typeface="Arial" panose="020B0604020202020204" pitchFamily="34" charset="0"/>
              <a:buNone/>
            </a:pPr>
            <a:r>
              <a:rPr lang="en-US" altLang="ja-JP" sz="1600" dirty="0">
                <a:solidFill>
                  <a:srgbClr val="7F7F7F"/>
                </a:solidFill>
              </a:rPr>
              <a:t>au</a:t>
            </a:r>
            <a:r>
              <a:rPr lang="ja-JP" altLang="en-US" sz="1600" dirty="0">
                <a:solidFill>
                  <a:srgbClr val="7F7F7F"/>
                </a:solidFill>
              </a:rPr>
              <a:t>スマートパス</a:t>
            </a:r>
          </a:p>
          <a:p>
            <a:pPr eaLnBrk="1" hangingPunct="1">
              <a:spcBef>
                <a:spcPct val="0"/>
              </a:spcBef>
              <a:buFont typeface="Arial" panose="020B0604020202020204" pitchFamily="34" charset="0"/>
              <a:buNone/>
            </a:pPr>
            <a:r>
              <a:rPr lang="ja-JP" altLang="en-US" sz="1600" dirty="0">
                <a:solidFill>
                  <a:srgbClr val="7F7F7F"/>
                </a:solidFill>
              </a:rPr>
              <a:t>新規アプリ・webサービス企画提案書　</a:t>
            </a:r>
            <a:r>
              <a:rPr lang="ja-JP" altLang="en-US" sz="1600" u="sng" dirty="0">
                <a:solidFill>
                  <a:srgbClr val="FE0000"/>
                </a:solidFill>
              </a:rPr>
              <a:t>Ver.1.2</a:t>
            </a:r>
          </a:p>
        </p:txBody>
      </p:sp>
      <p:sp>
        <p:nvSpPr>
          <p:cNvPr id="3" name="サブタイトル 2"/>
          <p:cNvSpPr>
            <a:spLocks noGrp="1" noChangeArrowheads="1"/>
          </p:cNvSpPr>
          <p:nvPr/>
        </p:nvSpPr>
        <p:spPr bwMode="auto">
          <a:xfrm>
            <a:off x="1371600" y="2616919"/>
            <a:ext cx="6400800" cy="433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lnSpc>
                <a:spcPct val="80000"/>
              </a:lnSpc>
              <a:buFont typeface="Arial" panose="020B0604020202020204" pitchFamily="34" charset="0"/>
              <a:buNone/>
              <a:defRPr/>
            </a:pPr>
            <a:r>
              <a:rPr lang="ja-JP" altLang="en-US" sz="2400" dirty="0" smtClean="0">
                <a:solidFill>
                  <a:schemeClr val="bg1">
                    <a:lumMod val="50000"/>
                  </a:schemeClr>
                </a:solidFill>
                <a:latin typeface="メイリオ" panose="020B0604030504040204" pitchFamily="50" charset="-128"/>
              </a:rPr>
              <a:t>瞳</a:t>
            </a:r>
            <a:r>
              <a:rPr lang="ja-JP" altLang="en-US" sz="2400" dirty="0" smtClean="0">
                <a:solidFill>
                  <a:schemeClr val="bg1">
                    <a:lumMod val="50000"/>
                  </a:schemeClr>
                </a:solidFill>
                <a:latin typeface="メイリオ" panose="020B0604030504040204" pitchFamily="50" charset="-128"/>
              </a:rPr>
              <a:t>を探す</a:t>
            </a:r>
            <a:r>
              <a:rPr lang="ja-JP" altLang="en-US" sz="2400" dirty="0" smtClean="0">
                <a:solidFill>
                  <a:schemeClr val="bg1">
                    <a:lumMod val="50000"/>
                  </a:schemeClr>
                </a:solidFill>
                <a:latin typeface="メイリオ" panose="020B0604030504040204" pitchFamily="50" charset="-128"/>
              </a:rPr>
              <a:t>恋愛</a:t>
            </a:r>
            <a:r>
              <a:rPr lang="ja-JP" altLang="en-US" sz="2400" dirty="0" smtClean="0">
                <a:solidFill>
                  <a:schemeClr val="bg1">
                    <a:lumMod val="50000"/>
                  </a:schemeClr>
                </a:solidFill>
                <a:latin typeface="メイリオ" panose="020B0604030504040204" pitchFamily="50" charset="-128"/>
              </a:rPr>
              <a:t>ゲーム</a:t>
            </a:r>
            <a:endParaRPr lang="zh-CN" altLang="ja-JP" sz="2400" dirty="0" smtClean="0">
              <a:solidFill>
                <a:schemeClr val="bg1">
                  <a:lumMod val="50000"/>
                </a:schemeClr>
              </a:solidFill>
              <a:latin typeface="メイリオ" panose="020B0604030504040204" pitchFamily="50" charset="-128"/>
            </a:endParaRPr>
          </a:p>
        </p:txBody>
      </p:sp>
      <p:sp>
        <p:nvSpPr>
          <p:cNvPr id="4" name="タイトル 1"/>
          <p:cNvSpPr>
            <a:spLocks noGrp="1" noChangeArrowheads="1"/>
          </p:cNvSpPr>
          <p:nvPr/>
        </p:nvSpPr>
        <p:spPr bwMode="auto">
          <a:xfrm>
            <a:off x="539750" y="3210644"/>
            <a:ext cx="8208963" cy="1144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buFontTx/>
              <a:buNone/>
              <a:defRPr/>
            </a:pPr>
            <a:r>
              <a:rPr lang="ja-JP" altLang="en-US" sz="4400" dirty="0" smtClean="0">
                <a:solidFill>
                  <a:schemeClr val="bg1">
                    <a:lumMod val="50000"/>
                  </a:schemeClr>
                </a:solidFill>
                <a:latin typeface="メイリオ" panose="020B0604030504040204" pitchFamily="50" charset="-128"/>
              </a:rPr>
              <a:t>ミューズは瞳を閉じない</a:t>
            </a:r>
            <a:endParaRPr lang="en-US" altLang="ja-JP" sz="4400" dirty="0" smtClean="0">
              <a:solidFill>
                <a:schemeClr val="bg1">
                  <a:lumMod val="50000"/>
                </a:schemeClr>
              </a:solidFill>
              <a:latin typeface="メイリオ" panose="020B0604030504040204" pitchFamily="50" charset="-128"/>
            </a:endParaRPr>
          </a:p>
          <a:p>
            <a:pPr algn="ctr" eaLnBrk="1" hangingPunct="1">
              <a:spcBef>
                <a:spcPct val="0"/>
              </a:spcBef>
              <a:buFontTx/>
              <a:buNone/>
              <a:defRPr/>
            </a:pPr>
            <a:r>
              <a:rPr lang="en-US" altLang="ja-JP" dirty="0" smtClean="0">
                <a:solidFill>
                  <a:schemeClr val="bg1">
                    <a:lumMod val="50000"/>
                  </a:schemeClr>
                </a:solidFill>
                <a:latin typeface="メイリオ" panose="020B0604030504040204" pitchFamily="50" charset="-128"/>
              </a:rPr>
              <a:t>for </a:t>
            </a:r>
            <a:r>
              <a:rPr lang="en-US" altLang="ja-JP" dirty="0" smtClean="0">
                <a:solidFill>
                  <a:schemeClr val="bg1">
                    <a:lumMod val="50000"/>
                  </a:schemeClr>
                </a:solidFill>
                <a:latin typeface="メイリオ" panose="020B0604030504040204" pitchFamily="50" charset="-128"/>
              </a:rPr>
              <a:t>au</a:t>
            </a:r>
            <a:r>
              <a:rPr lang="ja-JP" altLang="en-US" dirty="0" smtClean="0">
                <a:solidFill>
                  <a:schemeClr val="bg1">
                    <a:lumMod val="50000"/>
                  </a:schemeClr>
                </a:solidFill>
                <a:latin typeface="メイリオ" panose="020B0604030504040204" pitchFamily="50" charset="-128"/>
              </a:rPr>
              <a:t>スマートパス</a:t>
            </a:r>
          </a:p>
        </p:txBody>
      </p:sp>
      <p:sp>
        <p:nvSpPr>
          <p:cNvPr id="5" name="Text Box 2"/>
          <p:cNvSpPr txBox="1">
            <a:spLocks noChangeArrowheads="1"/>
          </p:cNvSpPr>
          <p:nvPr/>
        </p:nvSpPr>
        <p:spPr bwMode="auto">
          <a:xfrm>
            <a:off x="6327775" y="6091510"/>
            <a:ext cx="2670175" cy="57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r" eaLnBrk="1" hangingPunct="1">
              <a:spcBef>
                <a:spcPct val="0"/>
              </a:spcBef>
              <a:buFont typeface="Arial" panose="020B0604020202020204" pitchFamily="34" charset="0"/>
              <a:buNone/>
            </a:pPr>
            <a:r>
              <a:rPr lang="ja-JP" altLang="en-US" sz="1600" dirty="0">
                <a:solidFill>
                  <a:srgbClr val="808080"/>
                </a:solidFill>
              </a:rPr>
              <a:t>申請日：</a:t>
            </a:r>
            <a:r>
              <a:rPr lang="en-US" altLang="ja-JP" sz="1600" dirty="0">
                <a:solidFill>
                  <a:srgbClr val="808080"/>
                </a:solidFill>
              </a:rPr>
              <a:t>201</a:t>
            </a:r>
            <a:r>
              <a:rPr lang="ja-JP" altLang="en-US" sz="1600" dirty="0" smtClean="0">
                <a:solidFill>
                  <a:srgbClr val="808080"/>
                </a:solidFill>
              </a:rPr>
              <a:t>5年</a:t>
            </a:r>
            <a:r>
              <a:rPr lang="en-US" altLang="ja-JP" sz="1600" dirty="0" smtClean="0">
                <a:solidFill>
                  <a:srgbClr val="808080"/>
                </a:solidFill>
              </a:rPr>
              <a:t>0</a:t>
            </a:r>
            <a:r>
              <a:rPr lang="ja-JP" altLang="en-US" sz="1600" dirty="0" smtClean="0">
                <a:solidFill>
                  <a:srgbClr val="808080"/>
                </a:solidFill>
              </a:rPr>
              <a:t>月</a:t>
            </a:r>
            <a:r>
              <a:rPr lang="en-US" altLang="ja-JP" sz="1600" dirty="0" smtClean="0">
                <a:solidFill>
                  <a:srgbClr val="808080"/>
                </a:solidFill>
              </a:rPr>
              <a:t>0</a:t>
            </a:r>
            <a:r>
              <a:rPr lang="ja-JP" altLang="en-US" sz="1600" dirty="0">
                <a:solidFill>
                  <a:srgbClr val="808080"/>
                </a:solidFill>
              </a:rPr>
              <a:t>日</a:t>
            </a:r>
          </a:p>
          <a:p>
            <a:pPr algn="r" eaLnBrk="1" hangingPunct="1">
              <a:spcBef>
                <a:spcPct val="0"/>
              </a:spcBef>
              <a:buFont typeface="Arial" panose="020B0604020202020204" pitchFamily="34" charset="0"/>
              <a:buNone/>
            </a:pPr>
            <a:r>
              <a:rPr lang="ja-JP" altLang="en-US" sz="1600" dirty="0">
                <a:solidFill>
                  <a:srgbClr val="808080"/>
                </a:solidFill>
              </a:rPr>
              <a:t>提供会社名</a:t>
            </a:r>
            <a:r>
              <a:rPr lang="ja-JP" altLang="en-US" sz="1600" dirty="0" smtClean="0">
                <a:solidFill>
                  <a:srgbClr val="808080"/>
                </a:solidFill>
              </a:rPr>
              <a:t>：</a:t>
            </a:r>
            <a:r>
              <a:rPr lang="en-US" altLang="ja-JP" sz="1600" dirty="0" err="1" smtClean="0">
                <a:solidFill>
                  <a:srgbClr val="808080"/>
                </a:solidFill>
              </a:rPr>
              <a:t>WScale</a:t>
            </a:r>
            <a:endParaRPr lang="ja-JP" altLang="en-US" sz="1600" dirty="0">
              <a:solidFill>
                <a:srgbClr val="808080"/>
              </a:solidFill>
            </a:endParaRPr>
          </a:p>
        </p:txBody>
      </p:sp>
    </p:spTree>
    <p:extLst>
      <p:ext uri="{BB962C8B-B14F-4D97-AF65-F5344CB8AC3E}">
        <p14:creationId xmlns:p14="http://schemas.microsoft.com/office/powerpoint/2010/main" val="49319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498951"/>
            <a:ext cx="3806825" cy="2290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角丸四角形 8"/>
          <p:cNvSpPr/>
          <p:nvPr/>
        </p:nvSpPr>
        <p:spPr>
          <a:xfrm>
            <a:off x="299527" y="3504059"/>
            <a:ext cx="5136569" cy="231775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Picture 6" descr="C:\Users\Ito\Desktop\グラフィックス1.pngグラフィックス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824" y="1039761"/>
            <a:ext cx="7056263" cy="2171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角丸四角形 7"/>
          <p:cNvSpPr/>
          <p:nvPr/>
        </p:nvSpPr>
        <p:spPr>
          <a:xfrm>
            <a:off x="299528" y="947266"/>
            <a:ext cx="8592951" cy="231775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ext Box 2"/>
          <p:cNvSpPr>
            <a:spLocks noChangeArrowheads="1"/>
          </p:cNvSpPr>
          <p:nvPr/>
        </p:nvSpPr>
        <p:spPr bwMode="auto">
          <a:xfrm>
            <a:off x="1043558" y="764704"/>
            <a:ext cx="504106" cy="365125"/>
          </a:xfrm>
          <a:prstGeom prst="rect">
            <a:avLst/>
          </a:prstGeom>
          <a:solidFill>
            <a:schemeClr val="bg1"/>
          </a:solidFill>
          <a:ln>
            <a:noFill/>
          </a:ln>
          <a:effec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en-US" altLang="ja-JP" sz="1800" dirty="0" err="1">
                <a:solidFill>
                  <a:srgbClr val="660066"/>
                </a:solidFill>
                <a:latin typeface="Segoe UI Semibold" panose="020B0702040204020203" pitchFamily="34" charset="0"/>
                <a:sym typeface="メイリオ" panose="020B0604030504040204" pitchFamily="50" charset="-128"/>
              </a:rPr>
              <a:t>i</a:t>
            </a:r>
            <a:r>
              <a:rPr lang="ja-JP" altLang="en-US" sz="1800" dirty="0">
                <a:solidFill>
                  <a:srgbClr val="660066"/>
                </a:solidFill>
                <a:latin typeface="Segoe UI Semibold" panose="020B0702040204020203" pitchFamily="34" charset="0"/>
                <a:sym typeface="メイリオ" panose="020B0604030504040204" pitchFamily="50" charset="-128"/>
              </a:rPr>
              <a:t>OS</a:t>
            </a:r>
            <a:endParaRPr lang="ja-JP" altLang="en-US" sz="1800" b="1" dirty="0">
              <a:solidFill>
                <a:srgbClr val="660066"/>
              </a:solidFill>
              <a:ea typeface="ＭＳ Ｐゴシック" panose="020B0600070205080204" pitchFamily="50" charset="-128"/>
              <a:cs typeface="Segoe UI" panose="020B0502040204020203" pitchFamily="34" charset="0"/>
              <a:sym typeface="メイリオ" panose="020B0604030504040204" pitchFamily="50" charset="-128"/>
            </a:endParaRPr>
          </a:p>
        </p:txBody>
      </p:sp>
      <p:sp>
        <p:nvSpPr>
          <p:cNvPr id="4" name="Text Box 7"/>
          <p:cNvSpPr>
            <a:spLocks noChangeArrowheads="1"/>
          </p:cNvSpPr>
          <p:nvPr/>
        </p:nvSpPr>
        <p:spPr bwMode="auto">
          <a:xfrm>
            <a:off x="5652120" y="4097300"/>
            <a:ext cx="3397073" cy="120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ja-JP" altLang="en-US" sz="1800" dirty="0" smtClean="0">
                <a:solidFill>
                  <a:srgbClr val="660066"/>
                </a:solidFill>
                <a:latin typeface="メイリオ" panose="020B0604030504040204" pitchFamily="50" charset="-128"/>
                <a:sym typeface="メイリオ" panose="020B0604030504040204" pitchFamily="50" charset="-128"/>
              </a:rPr>
              <a:t>本サービスは</a:t>
            </a:r>
            <a:r>
              <a:rPr lang="en-US" altLang="ja-JP" sz="1800" dirty="0" smtClean="0">
                <a:solidFill>
                  <a:srgbClr val="660066"/>
                </a:solidFill>
                <a:latin typeface="Segoe UI Semilight" panose="020B0402040204020203" pitchFamily="34" charset="0"/>
                <a:sym typeface="Segoe UI Semilight" panose="020B0402040204020203" pitchFamily="34" charset="0"/>
              </a:rPr>
              <a:t>4s</a:t>
            </a:r>
            <a:r>
              <a:rPr lang="en-US" altLang="ja-JP" sz="1800" dirty="0" smtClean="0">
                <a:solidFill>
                  <a:srgbClr val="660066"/>
                </a:solidFill>
                <a:latin typeface="メイリオ" panose="020B0604030504040204" pitchFamily="50" charset="-128"/>
                <a:sym typeface="メイリオ" panose="020B0604030504040204" pitchFamily="50" charset="-128"/>
              </a:rPr>
              <a:t>以降の</a:t>
            </a:r>
            <a:r>
              <a:rPr lang="en-US" altLang="ja-JP" sz="1800" dirty="0" smtClean="0">
                <a:solidFill>
                  <a:srgbClr val="660066"/>
                </a:solidFill>
                <a:latin typeface="Segoe UI Semilight" panose="020B0402040204020203" pitchFamily="34" charset="0"/>
                <a:sym typeface="メイリオ" panose="020B0604030504040204" pitchFamily="50" charset="-128"/>
              </a:rPr>
              <a:t>iPhone</a:t>
            </a:r>
          </a:p>
          <a:p>
            <a:pPr eaLnBrk="1" hangingPunct="1">
              <a:spcBef>
                <a:spcPts val="800"/>
              </a:spcBef>
              <a:buFont typeface="Times New Roman" panose="02020603050405020304" pitchFamily="18" charset="0"/>
              <a:buNone/>
            </a:pPr>
            <a:r>
              <a:rPr lang="ja-JP" altLang="en-US" sz="1800" dirty="0">
                <a:solidFill>
                  <a:srgbClr val="660066"/>
                </a:solidFill>
                <a:latin typeface="Segoe UI Semilight" panose="020B0402040204020203" pitchFamily="34" charset="0"/>
                <a:sym typeface="メイリオ" panose="020B0604030504040204" pitchFamily="50" charset="-128"/>
              </a:rPr>
              <a:t>及</a:t>
            </a:r>
            <a:r>
              <a:rPr lang="ja-JP" altLang="en-US" sz="1800" dirty="0" smtClean="0">
                <a:solidFill>
                  <a:srgbClr val="660066"/>
                </a:solidFill>
                <a:latin typeface="Segoe UI Semilight" panose="020B0402040204020203" pitchFamily="34" charset="0"/>
                <a:sym typeface="メイリオ" panose="020B0604030504040204" pitchFamily="50" charset="-128"/>
              </a:rPr>
              <a:t>び</a:t>
            </a:r>
            <a:r>
              <a:rPr lang="en-US" altLang="ja-JP" sz="1800" dirty="0" smtClean="0">
                <a:solidFill>
                  <a:srgbClr val="660066"/>
                </a:solidFill>
                <a:latin typeface="Segoe UI Semilight" panose="020B0402040204020203" pitchFamily="34" charset="0"/>
                <a:sym typeface="メイリオ" panose="020B0604030504040204" pitchFamily="50" charset="-128"/>
              </a:rPr>
              <a:t>AndroidOS4.0</a:t>
            </a:r>
            <a:r>
              <a:rPr lang="ja-JP" altLang="en-US" sz="1800" dirty="0">
                <a:solidFill>
                  <a:srgbClr val="660066"/>
                </a:solidFill>
                <a:latin typeface="Segoe UI Semilight" panose="020B0402040204020203" pitchFamily="34" charset="0"/>
                <a:sym typeface="メイリオ" panose="020B0604030504040204" pitchFamily="50" charset="-128"/>
              </a:rPr>
              <a:t>以降の端末</a:t>
            </a:r>
            <a:r>
              <a:rPr lang="en-US" altLang="ja-JP" sz="1800" dirty="0" smtClean="0">
                <a:solidFill>
                  <a:srgbClr val="660066"/>
                </a:solidFill>
                <a:latin typeface="メイリオ" panose="020B0604030504040204" pitchFamily="50" charset="-128"/>
                <a:sym typeface="メイリオ" panose="020B0604030504040204" pitchFamily="50" charset="-128"/>
              </a:rPr>
              <a:t>に</a:t>
            </a:r>
          </a:p>
          <a:p>
            <a:pPr eaLnBrk="1" hangingPunct="1">
              <a:spcBef>
                <a:spcPts val="800"/>
              </a:spcBef>
              <a:buFont typeface="Times New Roman" panose="02020603050405020304" pitchFamily="18" charset="0"/>
              <a:buNone/>
            </a:pPr>
            <a:r>
              <a:rPr lang="en-US" altLang="ja-JP" sz="1800" dirty="0" err="1" smtClean="0">
                <a:solidFill>
                  <a:srgbClr val="660066"/>
                </a:solidFill>
                <a:latin typeface="メイリオ" panose="020B0604030504040204" pitchFamily="50" charset="-128"/>
                <a:sym typeface="メイリオ" panose="020B0604030504040204" pitchFamily="50" charset="-128"/>
              </a:rPr>
              <a:t>対応いたします</a:t>
            </a:r>
            <a:r>
              <a:rPr lang="en-US" altLang="ja-JP" sz="1800" dirty="0">
                <a:solidFill>
                  <a:srgbClr val="660066"/>
                </a:solidFill>
                <a:latin typeface="メイリオ" panose="020B0604030504040204" pitchFamily="50" charset="-128"/>
                <a:sym typeface="メイリオ" panose="020B0604030504040204" pitchFamily="50" charset="-128"/>
              </a:rPr>
              <a:t>!</a:t>
            </a:r>
            <a:endParaRPr lang="ja-JP" altLang="en-US" sz="1800" dirty="0">
              <a:solidFill>
                <a:srgbClr val="660066"/>
              </a:solidFill>
              <a:latin typeface="Arial" panose="020B0604020202020204" pitchFamily="34" charset="0"/>
              <a:ea typeface="ＭＳ Ｐゴシック" panose="020B0600070205080204" pitchFamily="50" charset="-128"/>
            </a:endParaRPr>
          </a:p>
        </p:txBody>
      </p:sp>
      <p:sp>
        <p:nvSpPr>
          <p:cNvPr id="5" name="Text Box 2"/>
          <p:cNvSpPr>
            <a:spLocks noChangeArrowheads="1"/>
          </p:cNvSpPr>
          <p:nvPr/>
        </p:nvSpPr>
        <p:spPr bwMode="auto">
          <a:xfrm>
            <a:off x="791357" y="3284984"/>
            <a:ext cx="1044339" cy="365125"/>
          </a:xfrm>
          <a:prstGeom prst="rect">
            <a:avLst/>
          </a:prstGeom>
          <a:solidFill>
            <a:schemeClr val="bg1"/>
          </a:solidFill>
          <a:ln>
            <a:noFill/>
          </a:ln>
          <a:effec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en-US" altLang="ja-JP" sz="1800" dirty="0">
                <a:solidFill>
                  <a:srgbClr val="660066"/>
                </a:solidFill>
                <a:latin typeface="Segoe UI Semibold" panose="020B0702040204020203" pitchFamily="34" charset="0"/>
                <a:sym typeface="メイリオ" panose="020B0604030504040204" pitchFamily="50" charset="-128"/>
              </a:rPr>
              <a:t>Android</a:t>
            </a:r>
          </a:p>
        </p:txBody>
      </p:sp>
      <p:sp>
        <p:nvSpPr>
          <p:cNvPr id="7"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対応機種</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468021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noChangeArrowheads="1"/>
          </p:cNvSpPr>
          <p:nvPr/>
        </p:nvSpPr>
        <p:spPr bwMode="auto">
          <a:xfrm>
            <a:off x="611560" y="1869134"/>
            <a:ext cx="7992888" cy="20762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 typeface="Arial" panose="020B0604020202020204" pitchFamily="34" charset="0"/>
              <a:buNone/>
              <a:defRPr/>
            </a:pPr>
            <a:r>
              <a:rPr lang="ja-JP" altLang="en-US" sz="1600" dirty="0" smtClean="0">
                <a:solidFill>
                  <a:srgbClr val="660066"/>
                </a:solidFill>
                <a:latin typeface="メイリオ" panose="020B0604030504040204" pitchFamily="50" charset="-128"/>
              </a:rPr>
              <a:t>ユーザーへの訴求を強めるため、本ゲームでは今後、続編や各キャラクターによるスピンオフの制作を想定しています。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気になる恋の模様は次回予告の随時更新でお知らせ！ユーザーの今後の展開への期待を膨らませていきます。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また、ゲームに登場するイケメンキャラの期間限定待ち受け画像を用意し、各シーズンごとにユーザーに訴求します</a:t>
            </a:r>
            <a:r>
              <a:rPr lang="ja-JP" altLang="en-US" sz="1600" dirty="0" smtClean="0">
                <a:solidFill>
                  <a:srgbClr val="660066"/>
                </a:solidFill>
                <a:latin typeface="+mn-ea"/>
                <a:ea typeface="+mn-ea"/>
              </a:rPr>
              <a:t>。</a:t>
            </a:r>
            <a:endParaRPr lang="en-US" altLang="ja-JP" sz="1600" dirty="0" smtClean="0">
              <a:solidFill>
                <a:srgbClr val="660066"/>
              </a:solidFill>
              <a:latin typeface="+mn-ea"/>
              <a:ea typeface="+mn-ea"/>
            </a:endParaRPr>
          </a:p>
        </p:txBody>
      </p:sp>
      <p:pic>
        <p:nvPicPr>
          <p:cNvPr id="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61594" y="3645024"/>
            <a:ext cx="1642854" cy="291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p:nvPr/>
        </p:nvSpPr>
        <p:spPr>
          <a:xfrm>
            <a:off x="3955484" y="4797485"/>
            <a:ext cx="3002662" cy="276999"/>
          </a:xfrm>
          <a:prstGeom prst="rect">
            <a:avLst/>
          </a:prstGeom>
          <a:noFill/>
        </p:spPr>
        <p:txBody>
          <a:bodyPr wrap="square">
            <a:spAutoFit/>
          </a:bodyPr>
          <a:lstStyle/>
          <a:p>
            <a:pPr>
              <a:defRPr/>
            </a:pPr>
            <a:r>
              <a:rPr kumimoji="1" lang="ja-JP" altLang="en-US" sz="1200" dirty="0">
                <a:solidFill>
                  <a:srgbClr val="660066"/>
                </a:solidFill>
                <a:latin typeface="メイリオ" panose="020B0604030504040204" pitchFamily="50" charset="-128"/>
                <a:ea typeface="メイリオ" panose="020B0604030504040204" pitchFamily="50" charset="-128"/>
              </a:rPr>
              <a:t>イメージ画像</a:t>
            </a:r>
            <a:r>
              <a:rPr kumimoji="1" lang="ja-JP" altLang="en-US" sz="1200" dirty="0" smtClean="0">
                <a:solidFill>
                  <a:srgbClr val="660066"/>
                </a:solidFill>
                <a:latin typeface="メイリオ" panose="020B0604030504040204" pitchFamily="50" charset="-128"/>
                <a:ea typeface="メイリオ" panose="020B0604030504040204" pitchFamily="50" charset="-128"/>
              </a:rPr>
              <a:t>：クリスマス</a:t>
            </a:r>
            <a:endParaRPr kumimoji="1" lang="ja-JP" altLang="en-US" sz="1200" dirty="0">
              <a:solidFill>
                <a:srgbClr val="660066"/>
              </a:solidFill>
              <a:latin typeface="メイリオ" panose="020B0604030504040204" pitchFamily="50" charset="-128"/>
              <a:ea typeface="メイリオ" panose="020B0604030504040204" pitchFamily="50" charset="-128"/>
            </a:endParaRP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プロモーション計画</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8250" y="1022252"/>
            <a:ext cx="6667500" cy="723900"/>
          </a:xfrm>
          <a:prstGeom prst="rect">
            <a:avLst/>
          </a:prstGeom>
        </p:spPr>
      </p:pic>
      <p:sp>
        <p:nvSpPr>
          <p:cNvPr id="8" name="角丸四角形 7"/>
          <p:cNvSpPr/>
          <p:nvPr/>
        </p:nvSpPr>
        <p:spPr>
          <a:xfrm>
            <a:off x="3635896" y="3522042"/>
            <a:ext cx="5386781" cy="321932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413862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983009" y="879723"/>
            <a:ext cx="7405341" cy="2674737"/>
          </a:xfrm>
          <a:prstGeom prst="roundRect">
            <a:avLst/>
          </a:prstGeom>
          <a:solidFill>
            <a:srgbClr val="FE5F06"/>
          </a:solidFill>
          <a:ln>
            <a:solidFill>
              <a:srgbClr val="8932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 Box 3"/>
          <p:cNvSpPr txBox="1">
            <a:spLocks noChangeArrowheads="1"/>
          </p:cNvSpPr>
          <p:nvPr/>
        </p:nvSpPr>
        <p:spPr bwMode="auto">
          <a:xfrm>
            <a:off x="395759" y="3790455"/>
            <a:ext cx="8352482" cy="1385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本ゲームを</a:t>
            </a:r>
            <a:r>
              <a:rPr lang="en-US" altLang="ja-JP" sz="1400" dirty="0">
                <a:solidFill>
                  <a:srgbClr val="660066"/>
                </a:solidFill>
                <a:latin typeface="メイリオ" panose="020B0604030504040204" pitchFamily="50" charset="-128"/>
              </a:rPr>
              <a:t>au</a:t>
            </a:r>
            <a:r>
              <a:rPr lang="ja-JP" altLang="en-US" sz="1400" dirty="0">
                <a:solidFill>
                  <a:srgbClr val="660066"/>
                </a:solidFill>
                <a:latin typeface="メイリオ" panose="020B0604030504040204" pitchFamily="50" charset="-128"/>
              </a:rPr>
              <a:t>スマートパスで提供する際</a:t>
            </a:r>
            <a:r>
              <a:rPr lang="ja-JP" altLang="en-US" sz="1400" dirty="0" smtClean="0">
                <a:solidFill>
                  <a:srgbClr val="660066"/>
                </a:solidFill>
                <a:latin typeface="メイリオ" panose="020B0604030504040204" pitchFamily="50" charset="-128"/>
              </a:rPr>
              <a:t>、弊社カラーコンタクトレンズ製品を無料プレゼント！</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en-US" altLang="ja-JP" sz="1400" dirty="0" smtClean="0">
                <a:solidFill>
                  <a:srgbClr val="660066"/>
                </a:solidFill>
                <a:latin typeface="メイリオ" panose="020B0604030504040204" pitchFamily="50" charset="-128"/>
              </a:rPr>
              <a:t>(</a:t>
            </a:r>
            <a:r>
              <a:rPr lang="ja-JP" altLang="en-US" sz="1400" dirty="0" smtClean="0">
                <a:solidFill>
                  <a:srgbClr val="660066"/>
                </a:solidFill>
                <a:latin typeface="メイリオ" panose="020B0604030504040204" pitchFamily="50" charset="-128"/>
              </a:rPr>
              <a:t>実売価格</a:t>
            </a:r>
            <a:r>
              <a:rPr lang="en-US" altLang="ja-JP" sz="1400" dirty="0" smtClean="0">
                <a:solidFill>
                  <a:srgbClr val="660066"/>
                </a:solidFill>
                <a:latin typeface="メイリオ" panose="020B0604030504040204" pitchFamily="50" charset="-128"/>
              </a:rPr>
              <a:t>:</a:t>
            </a:r>
            <a:r>
              <a:rPr lang="en-US" altLang="ja-JP" sz="1400" dirty="0" smtClean="0">
                <a:solidFill>
                  <a:srgbClr val="660066"/>
                </a:solidFill>
                <a:latin typeface="メイリオ" panose="020B0604030504040204" pitchFamily="50" charset="-128"/>
                <a:sym typeface="Wingdings" panose="05000000000000000000" pitchFamily="2" charset="2"/>
              </a:rPr>
              <a:t>)</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本ゲームの</a:t>
            </a:r>
            <a:r>
              <a:rPr lang="en-US" altLang="ja-JP" sz="1400" dirty="0" smtClean="0">
                <a:solidFill>
                  <a:srgbClr val="660066"/>
                </a:solidFill>
                <a:latin typeface="メイリオ" panose="020B0604030504040204" pitchFamily="50" charset="-128"/>
              </a:rPr>
              <a:t>au</a:t>
            </a:r>
            <a:r>
              <a:rPr lang="ja-JP" altLang="en-US" sz="1400" dirty="0">
                <a:solidFill>
                  <a:srgbClr val="660066"/>
                </a:solidFill>
                <a:latin typeface="メイリオ" panose="020B0604030504040204" pitchFamily="50" charset="-128"/>
              </a:rPr>
              <a:t>スマートパス特典</a:t>
            </a:r>
            <a:r>
              <a:rPr lang="ja-JP" altLang="en-US" sz="1400" dirty="0" smtClean="0">
                <a:solidFill>
                  <a:srgbClr val="660066"/>
                </a:solidFill>
                <a:latin typeface="メイリオ" panose="020B0604030504040204" pitchFamily="50" charset="-128"/>
              </a:rPr>
              <a:t>はスペシャルすぎます！</a:t>
            </a:r>
            <a:endParaRPr lang="en-US" altLang="ja-JP" sz="1400" dirty="0">
              <a:solidFill>
                <a:srgbClr val="660066"/>
              </a:solidFill>
              <a:latin typeface="メイリオ" panose="020B0604030504040204" pitchFamily="50" charset="-128"/>
            </a:endParaRP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スマートパス限定特典</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2526" y="3995738"/>
            <a:ext cx="2411760" cy="2857935"/>
          </a:xfrm>
          <a:prstGeom prst="rect">
            <a:avLst/>
          </a:prstGeom>
        </p:spPr>
      </p:pic>
      <p:sp>
        <p:nvSpPr>
          <p:cNvPr id="10" name="テキスト ボックス 9"/>
          <p:cNvSpPr txBox="1"/>
          <p:nvPr/>
        </p:nvSpPr>
        <p:spPr>
          <a:xfrm>
            <a:off x="1411289" y="976224"/>
            <a:ext cx="7013458" cy="707886"/>
          </a:xfrm>
          <a:prstGeom prst="rect">
            <a:avLst/>
          </a:prstGeom>
          <a:noFill/>
        </p:spPr>
        <p:txBody>
          <a:bodyPr wrap="none" rtlCol="0">
            <a:spAutoFit/>
          </a:bodyPr>
          <a:lstStyle/>
          <a:p>
            <a:r>
              <a:rPr lang="en-US" altLang="ja-JP" sz="4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スマートパスだけの</a:t>
            </a:r>
            <a:r>
              <a:rPr kumimoji="1" lang="ja-JP" altLang="en-US"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特典！</a:t>
            </a:r>
            <a:endParaRPr kumimoji="1" lang="ja-JP" altLang="en-US" sz="4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円形吹き出し 10"/>
          <p:cNvSpPr/>
          <p:nvPr/>
        </p:nvSpPr>
        <p:spPr>
          <a:xfrm>
            <a:off x="4838968" y="5049804"/>
            <a:ext cx="1872208" cy="1368152"/>
          </a:xfrm>
          <a:prstGeom prst="wedgeEllipseCallout">
            <a:avLst>
              <a:gd name="adj1" fmla="val 80512"/>
              <a:gd name="adj2" fmla="val -29397"/>
            </a:avLst>
          </a:prstGeom>
          <a:solidFill>
            <a:srgbClr val="FE5F06"/>
          </a:solidFill>
          <a:ln>
            <a:solidFill>
              <a:srgbClr val="8932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4943827" y="5436513"/>
            <a:ext cx="1850186" cy="584775"/>
          </a:xfrm>
          <a:prstGeom prst="rect">
            <a:avLst/>
          </a:prstGeom>
          <a:noFill/>
        </p:spPr>
        <p:txBody>
          <a:bodyPr wrap="none" rtlCol="0">
            <a:spAutoFit/>
          </a:bodyPr>
          <a:lstStyle/>
          <a:p>
            <a:r>
              <a:rPr kumimoji="1" lang="ja-JP" altLang="en-US" sz="1600" b="1" dirty="0" smtClean="0">
                <a:solidFill>
                  <a:schemeClr val="bg1"/>
                </a:solidFill>
              </a:rPr>
              <a:t>僕からのプレ、</a:t>
            </a:r>
            <a:endParaRPr kumimoji="1" lang="en-US" altLang="ja-JP" sz="1600" b="1" dirty="0" smtClean="0">
              <a:solidFill>
                <a:schemeClr val="bg1"/>
              </a:solidFill>
            </a:endParaRPr>
          </a:p>
          <a:p>
            <a:r>
              <a:rPr lang="ja-JP" altLang="en-US" sz="1600" b="1" dirty="0" smtClean="0">
                <a:solidFill>
                  <a:schemeClr val="bg1"/>
                </a:solidFill>
              </a:rPr>
              <a:t>受け取ってくれる？</a:t>
            </a:r>
            <a:endParaRPr kumimoji="1" lang="ja-JP" altLang="en-US" sz="1600" b="1" dirty="0">
              <a:solidFill>
                <a:schemeClr val="bg1"/>
              </a:solidFill>
            </a:endParaRPr>
          </a:p>
        </p:txBody>
      </p:sp>
      <p:sp>
        <p:nvSpPr>
          <p:cNvPr id="14" name="テキスト ボックス 13"/>
          <p:cNvSpPr txBox="1"/>
          <p:nvPr/>
        </p:nvSpPr>
        <p:spPr>
          <a:xfrm>
            <a:off x="2284424" y="1786751"/>
            <a:ext cx="5109091" cy="1077218"/>
          </a:xfrm>
          <a:prstGeom prst="rect">
            <a:avLst/>
          </a:prstGeom>
          <a:noFill/>
        </p:spPr>
        <p:txBody>
          <a:bodyPr wrap="none" rtlCol="0">
            <a:spAutoFit/>
          </a:bodyPr>
          <a:lstStyle/>
          <a:p>
            <a:pPr algn="ctr"/>
            <a:r>
              <a:rPr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カラーコンタクトレンズを</a:t>
            </a:r>
            <a:endParaRPr lang="en-US" altLang="ja-JP"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プレゼント</a:t>
            </a:r>
            <a:r>
              <a:rPr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33110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a:spLocks noGrp="1" noChangeArrowheads="1"/>
          </p:cNvSpPr>
          <p:nvPr/>
        </p:nvSpPr>
        <p:spPr bwMode="auto">
          <a:xfrm>
            <a:off x="773113" y="1951038"/>
            <a:ext cx="7597775" cy="598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defRPr/>
            </a:pPr>
            <a:r>
              <a:rPr lang="ja-JP" altLang="en-US" sz="1600" dirty="0" smtClean="0">
                <a:solidFill>
                  <a:srgbClr val="660066"/>
                </a:solidFill>
              </a:rPr>
              <a:t>ここに、</a:t>
            </a:r>
            <a:r>
              <a:rPr lang="en-US" altLang="ja-JP" sz="1600" dirty="0" smtClean="0">
                <a:solidFill>
                  <a:srgbClr val="660066"/>
                </a:solidFill>
              </a:rPr>
              <a:t>18</a:t>
            </a:r>
            <a:r>
              <a:rPr lang="ja-JP" altLang="en-US" sz="1600" dirty="0" smtClean="0">
                <a:solidFill>
                  <a:srgbClr val="660066"/>
                </a:solidFill>
              </a:rPr>
              <a:t>歳から</a:t>
            </a:r>
            <a:r>
              <a:rPr lang="en-US" altLang="ja-JP" sz="1600" dirty="0" smtClean="0">
                <a:solidFill>
                  <a:srgbClr val="660066"/>
                </a:solidFill>
              </a:rPr>
              <a:t>29</a:t>
            </a:r>
            <a:r>
              <a:rPr lang="ja-JP" altLang="en-US" sz="1600" dirty="0" smtClean="0">
                <a:solidFill>
                  <a:srgbClr val="660066"/>
                </a:solidFill>
              </a:rPr>
              <a:t>歳女性</a:t>
            </a:r>
            <a:r>
              <a:rPr lang="ja-JP" altLang="en-US" sz="1600" dirty="0">
                <a:solidFill>
                  <a:srgbClr val="660066"/>
                </a:solidFill>
              </a:rPr>
              <a:t>に</a:t>
            </a:r>
            <a:r>
              <a:rPr lang="ja-JP" altLang="en-US" sz="1600" dirty="0" smtClean="0">
                <a:solidFill>
                  <a:srgbClr val="660066"/>
                </a:solidFill>
              </a:rPr>
              <a:t>対する「メイク</a:t>
            </a:r>
            <a:r>
              <a:rPr lang="ja-JP" altLang="en-US" sz="1600" dirty="0">
                <a:solidFill>
                  <a:srgbClr val="660066"/>
                </a:solidFill>
              </a:rPr>
              <a:t>で最も力をいれたいパーツは</a:t>
            </a:r>
            <a:r>
              <a:rPr lang="ja-JP" altLang="en-US" sz="1600" dirty="0" smtClean="0">
                <a:solidFill>
                  <a:srgbClr val="660066"/>
                </a:solidFill>
              </a:rPr>
              <a:t>？」というアンケートをまとめたデータがあります。</a:t>
            </a: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r>
              <a:rPr lang="ja-JP" altLang="en-US" sz="1800" dirty="0" smtClean="0">
                <a:solidFill>
                  <a:srgbClr val="660066"/>
                </a:solidFill>
              </a:rPr>
              <a:t/>
            </a:r>
            <a:br>
              <a:rPr lang="ja-JP" altLang="en-US" sz="1800" dirty="0" smtClean="0">
                <a:solidFill>
                  <a:srgbClr val="660066"/>
                </a:solidFill>
              </a:rPr>
            </a:br>
            <a:endParaRPr lang="ja-JP" altLang="en-US" sz="1800" dirty="0" smtClean="0">
              <a:solidFill>
                <a:srgbClr val="660066"/>
              </a:solidFill>
            </a:endParaRPr>
          </a:p>
        </p:txBody>
      </p:sp>
      <p:sp>
        <p:nvSpPr>
          <p:cNvPr id="5" name="テキスト ボックス 2"/>
          <p:cNvSpPr txBox="1">
            <a:spLocks noChangeArrowheads="1"/>
          </p:cNvSpPr>
          <p:nvPr/>
        </p:nvSpPr>
        <p:spPr bwMode="auto">
          <a:xfrm>
            <a:off x="5200543" y="4353951"/>
            <a:ext cx="18469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r>
              <a:rPr kumimoji="1" lang="ja-JP" altLang="en-US" sz="1200" dirty="0" smtClean="0">
                <a:solidFill>
                  <a:srgbClr val="660066"/>
                </a:solidFill>
              </a:rPr>
              <a:t>オリコンモニターリサーチ調べ</a:t>
            </a: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ターゲット層</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2555776" y="2794904"/>
            <a:ext cx="4273862" cy="2031325"/>
          </a:xfrm>
          <a:prstGeom prst="rect">
            <a:avLst/>
          </a:prstGeom>
          <a:noFill/>
        </p:spPr>
        <p:txBody>
          <a:bodyPr wrap="none" rtlCol="0">
            <a:spAutoFit/>
          </a:bodyPr>
          <a:lstStyle/>
          <a:p>
            <a:r>
              <a:rPr lang="en-US" altLang="ja-JP" b="1"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Q</a:t>
            </a:r>
            <a:r>
              <a:rPr lang="en-US" altLang="ja-JP"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メイクで最も力を入れたいパーツは</a:t>
            </a:r>
            <a:r>
              <a:rPr lang="en-US" altLang="ja-JP"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660066"/>
                </a:solidFill>
              </a:rPr>
              <a:t/>
            </a:r>
            <a:br>
              <a:rPr lang="ja-JP" altLang="en-US" dirty="0">
                <a:solidFill>
                  <a:srgbClr val="660066"/>
                </a:solidFill>
              </a:rPr>
            </a:br>
            <a:endParaRPr lang="ja-JP" altLang="en-US" dirty="0">
              <a:solidFill>
                <a:srgbClr val="660066"/>
              </a:solidFill>
            </a:endParaRP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目元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74%</a:t>
            </a:r>
            <a: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肌</a:t>
            </a:r>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19%</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眉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4%</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口元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2%</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頬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1%</a:t>
            </a:r>
            <a:endPar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1436159" y="5195289"/>
            <a:ext cx="6803466" cy="584775"/>
          </a:xfrm>
          <a:prstGeom prst="rect">
            <a:avLst/>
          </a:prstGeom>
          <a:noFill/>
        </p:spPr>
        <p:txBody>
          <a:bodyPr wrap="none" rtlCol="0">
            <a:spAutoFit/>
          </a:bodyPr>
          <a:lstStyle/>
          <a:p>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また、カラーコンタクトの利用は全体の</a:t>
            </a:r>
            <a:r>
              <a:rPr kumimoji="1" lang="en-US" altLang="ja-JP"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40.4%</a:t>
            </a:r>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と意外なまでの浸透率。</a:t>
            </a:r>
            <a:endParaRPr kumimoji="1" lang="en-US" altLang="ja-JP"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このゲームをリアルに感じられる下地はできているのです。</a:t>
            </a:r>
            <a:endParaRPr kumimoji="1" lang="ja-JP" altLang="en-US" sz="1600"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1878610" y="2668661"/>
            <a:ext cx="5386781" cy="228381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773113" y="961195"/>
            <a:ext cx="7776488" cy="769441"/>
          </a:xfrm>
          <a:prstGeom prst="rect">
            <a:avLst/>
          </a:prstGeom>
          <a:noFill/>
        </p:spPr>
        <p:txBody>
          <a:bodyPr wrap="none" rtlCol="0">
            <a:spAutoFit/>
          </a:bodyPr>
          <a:lstStyle/>
          <a:p>
            <a:r>
              <a:rPr kumimoji="1" lang="ja-JP" altLang="en-US" sz="4400" dirty="0" smtClean="0">
                <a:solidFill>
                  <a:srgbClr val="CC3399"/>
                </a:solidFill>
              </a:rPr>
              <a:t>女性はやはり目元が気になる！</a:t>
            </a:r>
            <a:endParaRPr kumimoji="1" lang="ja-JP" altLang="en-US" sz="4400" dirty="0">
              <a:solidFill>
                <a:srgbClr val="CC3399"/>
              </a:solidFill>
            </a:endParaRPr>
          </a:p>
        </p:txBody>
      </p:sp>
    </p:spTree>
    <p:extLst>
      <p:ext uri="{BB962C8B-B14F-4D97-AF65-F5344CB8AC3E}">
        <p14:creationId xmlns:p14="http://schemas.microsoft.com/office/powerpoint/2010/main" val="40511901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0913" y="3398698"/>
            <a:ext cx="954717" cy="101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noChangeArrowheads="1"/>
          </p:cNvSpPr>
          <p:nvPr/>
        </p:nvSpPr>
        <p:spPr bwMode="auto">
          <a:xfrm>
            <a:off x="476250" y="1951038"/>
            <a:ext cx="8191500" cy="1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600" dirty="0" smtClean="0">
                <a:solidFill>
                  <a:srgbClr val="660066"/>
                </a:solidFill>
                <a:latin typeface="メイリオ" panose="020B0604030504040204" pitchFamily="50" charset="-128"/>
              </a:rPr>
              <a:t>文章が入ります。</a:t>
            </a:r>
            <a:endParaRPr lang="en-US" altLang="ja-JP" sz="1600" dirty="0">
              <a:solidFill>
                <a:srgbClr val="660066"/>
              </a:solidFill>
              <a:latin typeface="メイリオ" panose="020B060403050404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3899635339"/>
              </p:ext>
            </p:extLst>
          </p:nvPr>
        </p:nvGraphicFramePr>
        <p:xfrm>
          <a:off x="3184525" y="3357563"/>
          <a:ext cx="5419725" cy="2944811"/>
        </p:xfrm>
        <a:graphic>
          <a:graphicData uri="http://schemas.openxmlformats.org/drawingml/2006/table">
            <a:tbl>
              <a:tblPr firstRow="1" bandRow="1">
                <a:tableStyleId>{5C22544A-7EE6-4342-B048-85BDC9FD1C3A}</a:tableStyleId>
              </a:tblPr>
              <a:tblGrid>
                <a:gridCol w="575954"/>
                <a:gridCol w="3311738"/>
                <a:gridCol w="1532033"/>
              </a:tblGrid>
              <a:tr h="251424">
                <a:tc>
                  <a:txBody>
                    <a:bodyPr/>
                    <a:lstStyle/>
                    <a:p>
                      <a:r>
                        <a:rPr kumimoji="1" lang="ja-JP" altLang="en-US" sz="1000" dirty="0" smtClean="0"/>
                        <a:t>順位</a:t>
                      </a:r>
                      <a:endParaRPr kumimoji="1" lang="ja-JP" altLang="en-US" sz="1000" dirty="0"/>
                    </a:p>
                  </a:txBody>
                  <a:tcPr marL="91426" marR="91426" marT="45713" marB="45713">
                    <a:solidFill>
                      <a:srgbClr val="CC00CC"/>
                    </a:solidFill>
                  </a:tcPr>
                </a:tc>
                <a:tc>
                  <a:txBody>
                    <a:bodyPr/>
                    <a:lstStyle/>
                    <a:p>
                      <a:r>
                        <a:rPr kumimoji="1" lang="ja-JP" altLang="en-US" sz="1000" dirty="0" smtClean="0"/>
                        <a:t>タイトル</a:t>
                      </a:r>
                      <a:endParaRPr kumimoji="1" lang="ja-JP" altLang="en-US" sz="1000" dirty="0"/>
                    </a:p>
                  </a:txBody>
                  <a:tcPr marL="91426" marR="91426" marT="45713" marB="45713">
                    <a:solidFill>
                      <a:srgbClr val="CC00CC"/>
                    </a:solidFill>
                  </a:tcPr>
                </a:tc>
                <a:tc>
                  <a:txBody>
                    <a:bodyPr/>
                    <a:lstStyle/>
                    <a:p>
                      <a:r>
                        <a:rPr kumimoji="1" lang="ja-JP" altLang="en-US" sz="1000" dirty="0" smtClean="0"/>
                        <a:t>メガネキャラ登場</a:t>
                      </a:r>
                      <a:endParaRPr kumimoji="1" lang="ja-JP" altLang="en-US" sz="1000" dirty="0"/>
                    </a:p>
                  </a:txBody>
                  <a:tcPr marL="91426" marR="91426" marT="45713" marB="45713">
                    <a:solidFill>
                      <a:srgbClr val="CC00CC"/>
                    </a:solidFill>
                  </a:tcPr>
                </a:tc>
              </a:tr>
              <a:tr h="396290">
                <a:tc>
                  <a:txBody>
                    <a:bodyPr/>
                    <a:lstStyle/>
                    <a:p>
                      <a:pPr fontAlgn="base"/>
                      <a:r>
                        <a:rPr lang="ja-JP" altLang="en-US" sz="1000" b="0" dirty="0">
                          <a:effectLst/>
                        </a:rPr>
                        <a:t>第</a:t>
                      </a:r>
                      <a:r>
                        <a:rPr lang="en-US" altLang="ja-JP" sz="1000" b="0" dirty="0">
                          <a:effectLst/>
                        </a:rPr>
                        <a:t>1</a:t>
                      </a:r>
                      <a:r>
                        <a:rPr lang="ja-JP" altLang="en-US" sz="1000" b="0" dirty="0">
                          <a:effectLst/>
                        </a:rPr>
                        <a:t>位</a:t>
                      </a:r>
                    </a:p>
                  </a:txBody>
                  <a:tcPr marL="28571" marR="28571" marT="47618" marB="47618" anchor="ctr">
                    <a:solidFill>
                      <a:srgbClr val="FF99FF"/>
                    </a:solidFill>
                  </a:tcPr>
                </a:tc>
                <a:tc>
                  <a:txBody>
                    <a:bodyPr/>
                    <a:lstStyle/>
                    <a:p>
                      <a:pPr fontAlgn="base"/>
                      <a:r>
                        <a:rPr lang="en-US" sz="1000" b="0" dirty="0">
                          <a:effectLst/>
                        </a:rPr>
                        <a:t>DIABOLIK LOVERS VANDEAD CARNIVAL</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dirty="0">
                          <a:effectLst/>
                        </a:rPr>
                        <a:t>第</a:t>
                      </a:r>
                      <a:r>
                        <a:rPr lang="en-US" altLang="ja-JP" sz="1000" b="0" dirty="0">
                          <a:effectLst/>
                        </a:rPr>
                        <a:t>2</a:t>
                      </a:r>
                      <a:r>
                        <a:rPr lang="ja-JP" altLang="en-US" sz="1000" b="0" dirty="0">
                          <a:effectLst/>
                        </a:rPr>
                        <a:t>位</a:t>
                      </a:r>
                    </a:p>
                  </a:txBody>
                  <a:tcPr marL="28571" marR="28571" marT="47618" marB="47618" anchor="ctr">
                    <a:solidFill>
                      <a:srgbClr val="FFCCFF"/>
                    </a:solidFill>
                  </a:tcPr>
                </a:tc>
                <a:tc>
                  <a:txBody>
                    <a:bodyPr/>
                    <a:lstStyle/>
                    <a:p>
                      <a:pPr fontAlgn="base"/>
                      <a:r>
                        <a:rPr lang="ja-JP" altLang="en-US" sz="1000" b="0" dirty="0">
                          <a:effectLst/>
                        </a:rPr>
                        <a:t>薄桜鬼</a:t>
                      </a:r>
                      <a:r>
                        <a:rPr lang="en-US" sz="1000" b="0" dirty="0" err="1">
                          <a:effectLst/>
                        </a:rPr>
                        <a:t>SSL～sweet</a:t>
                      </a:r>
                      <a:r>
                        <a:rPr lang="en-US" sz="1000" b="0" dirty="0">
                          <a:effectLst/>
                        </a:rPr>
                        <a:t> school life～</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3</a:t>
                      </a:r>
                      <a:r>
                        <a:rPr lang="ja-JP" altLang="en-US" sz="1000" b="0">
                          <a:effectLst/>
                        </a:rPr>
                        <a:t>位</a:t>
                      </a:r>
                    </a:p>
                  </a:txBody>
                  <a:tcPr marL="28571" marR="28571" marT="47618" marB="47618" anchor="ctr">
                    <a:solidFill>
                      <a:srgbClr val="FF99FF"/>
                    </a:solidFill>
                  </a:tcPr>
                </a:tc>
                <a:tc>
                  <a:txBody>
                    <a:bodyPr/>
                    <a:lstStyle/>
                    <a:p>
                      <a:pPr fontAlgn="base"/>
                      <a:r>
                        <a:rPr lang="en-US" sz="1000" b="0" dirty="0" err="1">
                          <a:effectLst/>
                        </a:rPr>
                        <a:t>Code：Realize</a:t>
                      </a:r>
                      <a:r>
                        <a:rPr lang="en-US" sz="1000" b="0" dirty="0">
                          <a:effectLst/>
                        </a:rPr>
                        <a:t> ～</a:t>
                      </a:r>
                      <a:r>
                        <a:rPr lang="ja-JP" altLang="en-US" sz="1000" b="0" dirty="0">
                          <a:effectLst/>
                        </a:rPr>
                        <a:t>創世の姫君～</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4</a:t>
                      </a:r>
                      <a:r>
                        <a:rPr lang="ja-JP" altLang="en-US" sz="1000" b="0">
                          <a:effectLst/>
                        </a:rPr>
                        <a:t>位</a:t>
                      </a:r>
                    </a:p>
                  </a:txBody>
                  <a:tcPr marL="28571" marR="28571" marT="47618" marB="47618" anchor="ctr">
                    <a:solidFill>
                      <a:srgbClr val="FFCCFF"/>
                    </a:solidFill>
                  </a:tcPr>
                </a:tc>
                <a:tc>
                  <a:txBody>
                    <a:bodyPr/>
                    <a:lstStyle/>
                    <a:p>
                      <a:pPr fontAlgn="base"/>
                      <a:r>
                        <a:rPr lang="en-US" sz="1000" b="0" dirty="0">
                          <a:effectLst/>
                        </a:rPr>
                        <a:t>MARGINAL＃4 IDOL OF SUPERNOVA</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5</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ノルン＋ノネット　ヴァール コモンズ</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6</a:t>
                      </a:r>
                      <a:r>
                        <a:rPr lang="ja-JP" altLang="en-US" sz="1000" b="0">
                          <a:effectLst/>
                        </a:rPr>
                        <a:t>位</a:t>
                      </a:r>
                    </a:p>
                  </a:txBody>
                  <a:tcPr marL="28571" marR="28571" marT="47618" marB="47618" anchor="ctr">
                    <a:solidFill>
                      <a:srgbClr val="FFCCFF"/>
                    </a:solidFill>
                  </a:tcPr>
                </a:tc>
                <a:tc>
                  <a:txBody>
                    <a:bodyPr/>
                    <a:lstStyle/>
                    <a:p>
                      <a:pPr fontAlgn="base"/>
                      <a:r>
                        <a:rPr lang="zh-TW" altLang="en-US" sz="1000" b="0" dirty="0">
                          <a:effectLst/>
                        </a:rPr>
                        <a:t>十三支演義 偃月三国伝</a:t>
                      </a:r>
                      <a:r>
                        <a:rPr lang="en-US" altLang="zh-TW" sz="1000" b="0" dirty="0">
                          <a:effectLst/>
                        </a:rPr>
                        <a:t>2</a:t>
                      </a:r>
                    </a:p>
                  </a:txBody>
                  <a:tcPr marL="28571" marR="28571" marT="47618" marB="47618" anchor="ctr">
                    <a:solidFill>
                      <a:srgbClr val="FFCCFF"/>
                    </a:solidFill>
                  </a:tcPr>
                </a:tc>
                <a:tc>
                  <a:txBody>
                    <a:bodyPr/>
                    <a:lstStyle/>
                    <a:p>
                      <a:pPr fontAlgn="base"/>
                      <a:r>
                        <a:rPr lang="en-US" altLang="ja-JP"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7</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戦場の円舞曲（ワルツ）</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8</a:t>
                      </a:r>
                      <a:r>
                        <a:rPr lang="ja-JP" altLang="en-US" sz="1000" b="0">
                          <a:effectLst/>
                        </a:rPr>
                        <a:t>話</a:t>
                      </a:r>
                    </a:p>
                  </a:txBody>
                  <a:tcPr marL="28571" marR="28571" marT="47618" marB="47618" anchor="ctr">
                    <a:solidFill>
                      <a:srgbClr val="FFCCFF"/>
                    </a:solidFill>
                  </a:tcPr>
                </a:tc>
                <a:tc>
                  <a:txBody>
                    <a:bodyPr/>
                    <a:lstStyle/>
                    <a:p>
                      <a:pPr fontAlgn="base"/>
                      <a:r>
                        <a:rPr lang="en-US" sz="1000" b="0" dirty="0">
                          <a:effectLst/>
                        </a:rPr>
                        <a:t>AMNESIA World</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9</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金色のコルダ</a:t>
                      </a:r>
                      <a:r>
                        <a:rPr lang="en-US" altLang="ja-JP" sz="1000" b="0" dirty="0">
                          <a:effectLst/>
                        </a:rPr>
                        <a:t>3 </a:t>
                      </a:r>
                      <a:r>
                        <a:rPr lang="en-US" sz="1000" b="0" dirty="0" err="1">
                          <a:effectLst/>
                        </a:rPr>
                        <a:t>AnotherSky</a:t>
                      </a:r>
                      <a:r>
                        <a:rPr lang="en-US" sz="1000" b="0" dirty="0">
                          <a:effectLst/>
                        </a:rPr>
                        <a:t> feat.</a:t>
                      </a:r>
                      <a:r>
                        <a:rPr lang="ja-JP" altLang="en-US" sz="1000" b="0" dirty="0">
                          <a:effectLst/>
                        </a:rPr>
                        <a:t>天音学園</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10</a:t>
                      </a:r>
                      <a:r>
                        <a:rPr lang="ja-JP" altLang="en-US" sz="1000" b="0">
                          <a:effectLst/>
                        </a:rPr>
                        <a:t>位</a:t>
                      </a:r>
                    </a:p>
                  </a:txBody>
                  <a:tcPr marL="28571" marR="28571" marT="47618" marB="47618" anchor="ctr">
                    <a:solidFill>
                      <a:srgbClr val="FFCCFF"/>
                    </a:solidFill>
                  </a:tcPr>
                </a:tc>
                <a:tc>
                  <a:txBody>
                    <a:bodyPr/>
                    <a:lstStyle/>
                    <a:p>
                      <a:pPr fontAlgn="base"/>
                      <a:r>
                        <a:rPr lang="ja-JP" altLang="en-US" sz="1000" b="0" dirty="0">
                          <a:effectLst/>
                        </a:rPr>
                        <a:t>花咲くまにまに</a:t>
                      </a:r>
                    </a:p>
                  </a:txBody>
                  <a:tcPr marL="28571" marR="28571" marT="47618" marB="47618" anchor="ctr">
                    <a:solidFill>
                      <a:srgbClr val="FFCCFF"/>
                    </a:solidFill>
                  </a:tcPr>
                </a:tc>
                <a:tc>
                  <a:txBody>
                    <a:bodyPr/>
                    <a:lstStyle/>
                    <a:p>
                      <a:pPr algn="l"/>
                      <a:r>
                        <a:rPr kumimoji="1" lang="en-US" altLang="ja-JP" sz="1000" dirty="0" smtClean="0"/>
                        <a:t>×</a:t>
                      </a:r>
                      <a:endParaRPr kumimoji="1" lang="ja-JP" altLang="en-US" sz="1000" dirty="0"/>
                    </a:p>
                  </a:txBody>
                  <a:tcPr marL="91426" marR="91426" marT="45713" marB="45713">
                    <a:solidFill>
                      <a:srgbClr val="FFCCFF"/>
                    </a:solidFill>
                  </a:tcPr>
                </a:tc>
              </a:tr>
            </a:tbl>
          </a:graphicData>
        </a:graphic>
      </p:graphicFrame>
      <p:sp>
        <p:nvSpPr>
          <p:cNvPr id="6" name="テキスト ボックス 2"/>
          <p:cNvSpPr txBox="1">
            <a:spLocks noChangeArrowheads="1"/>
          </p:cNvSpPr>
          <p:nvPr/>
        </p:nvSpPr>
        <p:spPr bwMode="auto">
          <a:xfrm>
            <a:off x="1139215" y="5400949"/>
            <a:ext cx="12509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r>
              <a:rPr kumimoji="1" lang="ja-JP" altLang="en-US" sz="1200" dirty="0" smtClean="0">
                <a:solidFill>
                  <a:srgbClr val="660066"/>
                </a:solidFill>
              </a:rPr>
              <a:t>乙女ゲーム部門</a:t>
            </a:r>
          </a:p>
        </p:txBody>
      </p:sp>
      <p:sp>
        <p:nvSpPr>
          <p:cNvPr id="7" name="テキスト ボックス 6"/>
          <p:cNvSpPr txBox="1"/>
          <p:nvPr/>
        </p:nvSpPr>
        <p:spPr>
          <a:xfrm>
            <a:off x="176213" y="4398963"/>
            <a:ext cx="2795587" cy="831850"/>
          </a:xfrm>
          <a:prstGeom prst="rect">
            <a:avLst/>
          </a:prstGeom>
          <a:noFill/>
        </p:spPr>
        <p:txBody>
          <a:bodyPr wrap="none">
            <a:spAutoFit/>
          </a:bodyPr>
          <a:lstStyle/>
          <a:p>
            <a:pPr>
              <a:defRPr/>
            </a:pPr>
            <a:r>
              <a:rPr kumimoji="1" lang="ja-JP" altLang="en-US" sz="1200" dirty="0">
                <a:solidFill>
                  <a:srgbClr val="660066"/>
                </a:solidFill>
              </a:rPr>
              <a:t>乙女ゲームアワードとは・・・</a:t>
            </a:r>
            <a:endParaRPr kumimoji="1" lang="en-US" altLang="ja-JP" sz="1200" dirty="0">
              <a:solidFill>
                <a:srgbClr val="660066"/>
              </a:solidFill>
            </a:endParaRPr>
          </a:p>
          <a:p>
            <a:pPr>
              <a:defRPr/>
            </a:pPr>
            <a:r>
              <a:rPr kumimoji="1" lang="ja-JP" altLang="en-US" sz="1200" dirty="0">
                <a:solidFill>
                  <a:srgbClr val="660066"/>
                </a:solidFill>
              </a:rPr>
              <a:t>乙女ゲーム情報誌</a:t>
            </a:r>
            <a:r>
              <a:rPr kumimoji="1" lang="en-US" altLang="ja-JP" sz="1200" dirty="0">
                <a:solidFill>
                  <a:srgbClr val="660066"/>
                </a:solidFill>
              </a:rPr>
              <a:t>『</a:t>
            </a:r>
            <a:r>
              <a:rPr kumimoji="1" lang="ja-JP" altLang="en-US" sz="1200" dirty="0">
                <a:solidFill>
                  <a:srgbClr val="660066"/>
                </a:solidFill>
              </a:rPr>
              <a:t>電撃</a:t>
            </a:r>
            <a:r>
              <a:rPr kumimoji="1" lang="en-US" altLang="ja-JP" sz="1200" dirty="0" err="1">
                <a:solidFill>
                  <a:srgbClr val="660066"/>
                </a:solidFill>
              </a:rPr>
              <a:t>Girl‘sStyle</a:t>
            </a:r>
            <a:r>
              <a:rPr kumimoji="1" lang="en-US" altLang="ja-JP" sz="1200" dirty="0">
                <a:solidFill>
                  <a:srgbClr val="660066"/>
                </a:solidFill>
              </a:rPr>
              <a:t>』</a:t>
            </a:r>
            <a:r>
              <a:rPr kumimoji="1" lang="ja-JP" altLang="en-US" sz="1200" dirty="0">
                <a:solidFill>
                  <a:srgbClr val="660066"/>
                </a:solidFill>
              </a:rPr>
              <a:t>が</a:t>
            </a:r>
            <a:endParaRPr kumimoji="1" lang="en-US" altLang="ja-JP" sz="1200" dirty="0">
              <a:solidFill>
                <a:srgbClr val="660066"/>
              </a:solidFill>
            </a:endParaRPr>
          </a:p>
          <a:p>
            <a:pPr>
              <a:defRPr/>
            </a:pPr>
            <a:r>
              <a:rPr kumimoji="1" lang="ja-JP" altLang="en-US" sz="1200" dirty="0">
                <a:solidFill>
                  <a:srgbClr val="660066"/>
                </a:solidFill>
              </a:rPr>
              <a:t>主催するユーザーの投票によって決まる</a:t>
            </a:r>
            <a:endParaRPr kumimoji="1" lang="en-US" altLang="ja-JP" sz="1200" dirty="0">
              <a:solidFill>
                <a:srgbClr val="660066"/>
              </a:solidFill>
            </a:endParaRPr>
          </a:p>
          <a:p>
            <a:pPr>
              <a:defRPr/>
            </a:pPr>
            <a:r>
              <a:rPr kumimoji="1" lang="ja-JP" altLang="en-US" sz="1200" dirty="0">
                <a:solidFill>
                  <a:srgbClr val="660066"/>
                </a:solidFill>
              </a:rPr>
              <a:t>ランキングです。</a:t>
            </a:r>
          </a:p>
        </p:txBody>
      </p:sp>
      <p:sp>
        <p:nvSpPr>
          <p:cNvPr id="8"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ターゲット層</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3630876" y="1160411"/>
            <a:ext cx="1882247" cy="369332"/>
          </a:xfrm>
          <a:prstGeom prst="rect">
            <a:avLst/>
          </a:prstGeom>
          <a:noFill/>
        </p:spPr>
        <p:txBody>
          <a:bodyPr wrap="none" rtlCol="0">
            <a:spAutoFit/>
          </a:bodyPr>
          <a:lstStyle/>
          <a:p>
            <a:r>
              <a:rPr lang="ja-JP" altLang="en-US" dirty="0" smtClean="0"/>
              <a:t>見出しが入ります</a:t>
            </a:r>
            <a:endParaRPr kumimoji="1" lang="ja-JP" altLang="en-US" dirty="0"/>
          </a:p>
        </p:txBody>
      </p:sp>
    </p:spTree>
    <p:extLst>
      <p:ext uri="{BB962C8B-B14F-4D97-AF65-F5344CB8AC3E}">
        <p14:creationId xmlns:p14="http://schemas.microsoft.com/office/powerpoint/2010/main" val="40633972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noChangeArrowheads="1"/>
          </p:cNvSpPr>
          <p:nvPr/>
        </p:nvSpPr>
        <p:spPr bwMode="auto">
          <a:xfrm>
            <a:off x="577850" y="2672457"/>
            <a:ext cx="7991475" cy="2484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800" b="1" dirty="0" smtClean="0">
                <a:solidFill>
                  <a:srgbClr val="660066"/>
                </a:solidFill>
              </a:rPr>
              <a:t>・世界観も含めたストーリーを大切にする！</a:t>
            </a:r>
            <a:endParaRPr lang="en-US" altLang="ja-JP" sz="1800" b="1" dirty="0" smtClean="0">
              <a:solidFill>
                <a:srgbClr val="660066"/>
              </a:solidFill>
            </a:endParaRPr>
          </a:p>
          <a:p>
            <a:pPr eaLnBrk="1" hangingPunct="1">
              <a:spcBef>
                <a:spcPct val="0"/>
              </a:spcBef>
              <a:buFontTx/>
              <a:buNone/>
              <a:defRPr/>
            </a:pPr>
            <a:r>
              <a:rPr lang="ja-JP" altLang="en-US" sz="1800" dirty="0" smtClean="0">
                <a:solidFill>
                  <a:srgbClr val="660066"/>
                </a:solidFill>
              </a:rPr>
              <a:t>乙女ゲーはキャラ設定だけできていれば終わりではありません！</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そのキャラが存在しても不思議ない世界観が描かれていてこそしらけない</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擬似恋愛ができるのです！本ゲームは世界観をないがしろにしません！</a:t>
            </a:r>
            <a:endParaRPr lang="en-US" altLang="ja-JP" sz="1800" dirty="0" smtClean="0">
              <a:solidFill>
                <a:srgbClr val="660066"/>
              </a:solidFill>
            </a:endParaRPr>
          </a:p>
          <a:p>
            <a:pPr eaLnBrk="1" hangingPunct="1">
              <a:spcBef>
                <a:spcPct val="0"/>
              </a:spcBef>
              <a:buFontTx/>
              <a:buNone/>
              <a:defRPr/>
            </a:pPr>
            <a:endParaRPr lang="en-US" altLang="ja-JP" sz="1800" dirty="0" smtClean="0">
              <a:solidFill>
                <a:srgbClr val="660066"/>
              </a:solidFill>
            </a:endParaRPr>
          </a:p>
          <a:p>
            <a:pPr eaLnBrk="1" hangingPunct="1">
              <a:spcBef>
                <a:spcPct val="0"/>
              </a:spcBef>
              <a:buFontTx/>
              <a:buNone/>
              <a:defRPr/>
            </a:pPr>
            <a:r>
              <a:rPr lang="ja-JP" altLang="en-US" sz="1800" b="1" dirty="0" smtClean="0">
                <a:solidFill>
                  <a:srgbClr val="660066"/>
                </a:solidFill>
              </a:rPr>
              <a:t>・カンタン遷移で迷わない！</a:t>
            </a:r>
            <a:endParaRPr lang="en-US" altLang="ja-JP" sz="1800" b="1" dirty="0" smtClean="0">
              <a:solidFill>
                <a:srgbClr val="660066"/>
              </a:solidFill>
            </a:endParaRPr>
          </a:p>
          <a:p>
            <a:pPr eaLnBrk="1" hangingPunct="1">
              <a:spcBef>
                <a:spcPct val="0"/>
              </a:spcBef>
              <a:buFontTx/>
              <a:buNone/>
              <a:defRPr/>
            </a:pPr>
            <a:r>
              <a:rPr lang="ja-JP" altLang="en-US" sz="1800" dirty="0" smtClean="0">
                <a:solidFill>
                  <a:srgbClr val="660066"/>
                </a:solidFill>
              </a:rPr>
              <a:t>ともだち申請やアイテム購入を迫られたり、ゲーム内遷移で迷子に</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ならない、</a:t>
            </a:r>
            <a:r>
              <a:rPr lang="ja-JP" altLang="en-US" sz="1800" b="1" dirty="0" smtClean="0">
                <a:solidFill>
                  <a:srgbClr val="660066"/>
                </a:solidFill>
              </a:rPr>
              <a:t>ユーザビリティを第一に考えた仕様</a:t>
            </a:r>
            <a:r>
              <a:rPr lang="ja-JP" altLang="en-US" sz="1800" dirty="0" smtClean="0">
                <a:solidFill>
                  <a:srgbClr val="660066"/>
                </a:solidFill>
              </a:rPr>
              <a:t>になっています！</a:t>
            </a: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457200" y="2348880"/>
            <a:ext cx="8003232" cy="309634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91473"/>
            <a:ext cx="8569325" cy="1285399"/>
          </a:xfrm>
          <a:prstGeom prst="rect">
            <a:avLst/>
          </a:prstGeom>
        </p:spPr>
      </p:pic>
      <p:sp>
        <p:nvSpPr>
          <p:cNvPr id="8" name="タイトル 1"/>
          <p:cNvSpPr>
            <a:spLocks noGrp="1" noChangeArrowheads="1"/>
          </p:cNvSpPr>
          <p:nvPr/>
        </p:nvSpPr>
        <p:spPr bwMode="auto">
          <a:xfrm>
            <a:off x="3204221" y="5571008"/>
            <a:ext cx="5112195" cy="5396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400" dirty="0">
                <a:solidFill>
                  <a:srgbClr val="660066"/>
                </a:solidFill>
                <a:latin typeface="メイリオ" panose="020B0604030504040204" pitchFamily="50" charset="-128"/>
              </a:rPr>
              <a:t>次</a:t>
            </a:r>
            <a:r>
              <a:rPr lang="ja-JP" altLang="en-US" sz="1400" dirty="0" smtClean="0">
                <a:solidFill>
                  <a:srgbClr val="660066"/>
                </a:solidFill>
                <a:latin typeface="メイリオ" panose="020B0604030504040204" pitchFamily="50" charset="-128"/>
              </a:rPr>
              <a:t>のページより具体的な競合サービスとの比較をいたします。</a:t>
            </a:r>
            <a:endParaRPr lang="en-US" altLang="ja-JP" sz="1400" dirty="0" smtClean="0">
              <a:solidFill>
                <a:srgbClr val="660066"/>
              </a:solidFill>
              <a:latin typeface="メイリオ" panose="020B0604030504040204" pitchFamily="50" charset="-128"/>
            </a:endParaRPr>
          </a:p>
          <a:p>
            <a:pPr eaLnBrk="1" hangingPunct="1">
              <a:spcBef>
                <a:spcPct val="0"/>
              </a:spcBef>
              <a:buFontTx/>
              <a:buNone/>
              <a:defRPr/>
            </a:pPr>
            <a:r>
              <a:rPr lang="ja-JP" altLang="en-US" sz="1400" dirty="0" smtClean="0">
                <a:solidFill>
                  <a:srgbClr val="660066"/>
                </a:solidFill>
                <a:latin typeface="メイリオ" panose="020B0604030504040204" pitchFamily="50" charset="-128"/>
              </a:rPr>
              <a:t>あわせてご覧ください。</a:t>
            </a:r>
            <a:endParaRPr lang="en-US" altLang="ja-JP" sz="1400" dirty="0">
              <a:solidFill>
                <a:srgbClr val="660066"/>
              </a:solidFill>
              <a:latin typeface="メイリオ" panose="020B0604030504040204" pitchFamily="50" charset="-128"/>
            </a:endParaRPr>
          </a:p>
        </p:txBody>
      </p:sp>
    </p:spTree>
    <p:extLst>
      <p:ext uri="{BB962C8B-B14F-4D97-AF65-F5344CB8AC3E}">
        <p14:creationId xmlns:p14="http://schemas.microsoft.com/office/powerpoint/2010/main" val="4143826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582851" y="2494073"/>
            <a:ext cx="2215911" cy="215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不必要なレベルでページを</a:t>
            </a:r>
            <a:r>
              <a:rPr lang="ja-JP" altLang="en-US" sz="1400" dirty="0">
                <a:solidFill>
                  <a:srgbClr val="660066"/>
                </a:solidFill>
              </a:rPr>
              <a:t>何度</a:t>
            </a:r>
            <a:r>
              <a:rPr lang="ja-JP" altLang="en-US" sz="1400" dirty="0" smtClean="0">
                <a:solidFill>
                  <a:srgbClr val="660066"/>
                </a:solidFill>
              </a:rPr>
              <a:t>も遷移させられサイト内で迷子になってしまう。</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課金や継続ログインなど運営側都合でユーザーを混乱させるような遷移はいたしません。</a:t>
            </a:r>
            <a:endParaRPr lang="ja-JP" altLang="en-US" sz="1400" dirty="0">
              <a:solidFill>
                <a:srgbClr val="00B050"/>
              </a:solidFill>
            </a:endParaRPr>
          </a:p>
        </p:txBody>
      </p:sp>
      <p:sp>
        <p:nvSpPr>
          <p:cNvPr id="4" name="タイトル 1"/>
          <p:cNvSpPr>
            <a:spLocks noGrp="1" noChangeArrowheads="1"/>
          </p:cNvSpPr>
          <p:nvPr/>
        </p:nvSpPr>
        <p:spPr bwMode="auto">
          <a:xfrm>
            <a:off x="1835697" y="1423318"/>
            <a:ext cx="2304256" cy="565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ja-JP" altLang="en-US" sz="1600" b="1" dirty="0">
                <a:solidFill>
                  <a:srgbClr val="660066"/>
                </a:solidFill>
              </a:rPr>
              <a:t>誓いのキスは突然</a:t>
            </a:r>
            <a:r>
              <a:rPr lang="ja-JP" altLang="en-US" sz="1600" b="1" dirty="0" smtClean="0">
                <a:solidFill>
                  <a:srgbClr val="660066"/>
                </a:solidFill>
              </a:rPr>
              <a:t>に</a:t>
            </a:r>
            <a:endParaRPr lang="en-US" altLang="ja-JP" sz="1600" b="1" dirty="0" smtClean="0">
              <a:solidFill>
                <a:srgbClr val="660066"/>
              </a:solidFill>
            </a:endParaRPr>
          </a:p>
          <a:p>
            <a:pPr eaLnBrk="1" hangingPunct="1">
              <a:spcBef>
                <a:spcPct val="0"/>
              </a:spcBef>
              <a:buFontTx/>
              <a:buNone/>
            </a:pPr>
            <a:r>
              <a:rPr lang="ja-JP" altLang="en-US" sz="1600" b="1" dirty="0" smtClean="0">
                <a:solidFill>
                  <a:srgbClr val="660066"/>
                </a:solidFill>
              </a:rPr>
              <a:t>(</a:t>
            </a:r>
            <a:r>
              <a:rPr lang="ja-JP" altLang="en-US" sz="1600" b="1" dirty="0">
                <a:solidFill>
                  <a:srgbClr val="660066"/>
                </a:solidFill>
              </a:rPr>
              <a:t>株式会社ボルテージ)</a:t>
            </a:r>
          </a:p>
        </p:txBody>
      </p:sp>
      <p:pic>
        <p:nvPicPr>
          <p:cNvPr id="6"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7106" y="2494073"/>
            <a:ext cx="15668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094" y="1291354"/>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2494073"/>
            <a:ext cx="1568450"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図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24414" y="1291355"/>
            <a:ext cx="852487"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14761" y="2363076"/>
            <a:ext cx="2215911"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背景の手抜きとメールアドレスの強制取得に運営側の都合が感じられる。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ゲームは世界観が大切。人物だけでなく背景にも手は抜きません。また不必要に個人情報を取得してユーザーを不快にさせるようなことは一切いたしません。</a:t>
            </a:r>
            <a:endParaRPr lang="ja-JP" altLang="en-US" sz="1400" dirty="0">
              <a:solidFill>
                <a:srgbClr val="00B050"/>
              </a:solidFill>
            </a:endParaRPr>
          </a:p>
        </p:txBody>
      </p:sp>
      <p:sp>
        <p:nvSpPr>
          <p:cNvPr id="14" name="タイトル 1"/>
          <p:cNvSpPr>
            <a:spLocks noGrp="1" noChangeArrowheads="1"/>
          </p:cNvSpPr>
          <p:nvPr/>
        </p:nvSpPr>
        <p:spPr bwMode="auto">
          <a:xfrm>
            <a:off x="6110017" y="1423318"/>
            <a:ext cx="2304256" cy="565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イケメン大奥★恋の園</a:t>
            </a:r>
            <a:r>
              <a:rPr lang="ja-JP" altLang="en-US" sz="1600" b="1" dirty="0" smtClean="0">
                <a:solidFill>
                  <a:srgbClr val="660066"/>
                </a:solidFill>
              </a:rPr>
              <a:t>(</a:t>
            </a:r>
            <a:r>
              <a:rPr lang="ja-JP" altLang="en-US" sz="1600" b="1" dirty="0">
                <a:solidFill>
                  <a:srgbClr val="660066"/>
                </a:solidFill>
              </a:rPr>
              <a:t>株式会社サイバード</a:t>
            </a:r>
            <a:r>
              <a:rPr lang="ja-JP" altLang="en-US" sz="1600" b="1" dirty="0" smtClean="0">
                <a:solidFill>
                  <a:srgbClr val="660066"/>
                </a:solidFill>
              </a:rPr>
              <a:t>)</a:t>
            </a:r>
            <a:endParaRPr lang="ja-JP" altLang="en-US" sz="1600" b="1" dirty="0">
              <a:solidFill>
                <a:srgbClr val="660066"/>
              </a:solidFill>
            </a:endParaRPr>
          </a:p>
        </p:txBody>
      </p:sp>
    </p:spTree>
    <p:extLst>
      <p:ext uri="{BB962C8B-B14F-4D97-AF65-F5344CB8AC3E}">
        <p14:creationId xmlns:p14="http://schemas.microsoft.com/office/powerpoint/2010/main" val="104814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7106" y="2489381"/>
            <a:ext cx="1566862"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094" y="1278146"/>
            <a:ext cx="85248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24414" y="1280368"/>
            <a:ext cx="852487"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図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21859" y="2489381"/>
            <a:ext cx="1566863"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457200" y="2284829"/>
            <a:ext cx="2314600" cy="2880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刑事という設定に意味がなく、ゲームの根幹から</a:t>
            </a:r>
            <a:endParaRPr lang="en-US" altLang="ja-JP" sz="1400" dirty="0" smtClean="0">
              <a:solidFill>
                <a:srgbClr val="660066"/>
              </a:solidFill>
            </a:endParaRPr>
          </a:p>
          <a:p>
            <a:pPr eaLnBrk="1" hangingPunct="1">
              <a:spcBef>
                <a:spcPct val="0"/>
              </a:spcBef>
              <a:buFontTx/>
              <a:buNone/>
            </a:pPr>
            <a:r>
              <a:rPr lang="ja-JP" altLang="en-US" sz="1400" dirty="0" smtClean="0">
                <a:solidFill>
                  <a:srgbClr val="660066"/>
                </a:solidFill>
              </a:rPr>
              <a:t>練りこみ不足。また画像を横から縦に変えた際致命的なバグがある。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あまりに設定が後づけである。刑事に見えない刑事はユーザーの願望を満たせません。</a:t>
            </a:r>
            <a:endParaRPr lang="ja-JP" altLang="en-US" sz="1400" dirty="0">
              <a:solidFill>
                <a:srgbClr val="00B050"/>
              </a:solidFill>
            </a:endParaRPr>
          </a:p>
        </p:txBody>
      </p:sp>
      <p:sp>
        <p:nvSpPr>
          <p:cNvPr id="4" name="タイトル 1"/>
          <p:cNvSpPr>
            <a:spLocks noGrp="1" noChangeArrowheads="1"/>
          </p:cNvSpPr>
          <p:nvPr/>
        </p:nvSpPr>
        <p:spPr bwMode="auto">
          <a:xfrm>
            <a:off x="1835697" y="1269554"/>
            <a:ext cx="2304256"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アブナイ★恋の捜査室</a:t>
            </a:r>
            <a:r>
              <a:rPr lang="ja-JP" altLang="en-US" sz="1600" b="1" dirty="0" smtClean="0">
                <a:solidFill>
                  <a:srgbClr val="660066"/>
                </a:solidFill>
              </a:rPr>
              <a:t>(</a:t>
            </a:r>
            <a:r>
              <a:rPr lang="ja-JP" altLang="en-US" sz="1600" b="1" dirty="0">
                <a:solidFill>
                  <a:srgbClr val="660066"/>
                </a:solidFill>
              </a:rPr>
              <a:t>ジグノシステムジャパン株式会社</a:t>
            </a:r>
            <a:r>
              <a:rPr lang="ja-JP" altLang="en-US" sz="1600" b="1" dirty="0" smtClean="0">
                <a:solidFill>
                  <a:srgbClr val="660066"/>
                </a:solidFill>
              </a:rPr>
              <a:t>)</a:t>
            </a:r>
            <a:endParaRPr lang="ja-JP" altLang="en-US" sz="1600" b="1" dirty="0">
              <a:solidFill>
                <a:srgbClr val="660066"/>
              </a:solidFill>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14761" y="2363076"/>
            <a:ext cx="2215911"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a:solidFill>
                  <a:srgbClr val="660066"/>
                </a:solidFill>
              </a:rPr>
              <a:t>アプリの</a:t>
            </a:r>
            <a:r>
              <a:rPr lang="ja-JP" altLang="en-US" sz="1400" dirty="0" smtClean="0">
                <a:solidFill>
                  <a:srgbClr val="660066"/>
                </a:solidFill>
              </a:rPr>
              <a:t>アップデート後データ</a:t>
            </a:r>
            <a:r>
              <a:rPr lang="ja-JP" altLang="en-US" sz="1400" dirty="0">
                <a:solidFill>
                  <a:srgbClr val="660066"/>
                </a:solidFill>
              </a:rPr>
              <a:t>が消えた</a:t>
            </a:r>
            <a:r>
              <a:rPr lang="ja-JP" altLang="en-US" sz="1400" dirty="0" smtClean="0">
                <a:solidFill>
                  <a:srgbClr val="660066"/>
                </a:solidFill>
              </a:rPr>
              <a:t>などシステム問題がある。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a:spcBef>
                <a:spcPct val="0"/>
              </a:spcBef>
              <a:buNone/>
            </a:pPr>
            <a:r>
              <a:rPr lang="ja-JP" altLang="en-US" sz="1400" dirty="0">
                <a:solidFill>
                  <a:srgbClr val="00B050"/>
                </a:solidFill>
              </a:rPr>
              <a:t>データや履歴などは更新の際、開発環境にて責任を持ってデバッグのうえ商用環境に反映する体制をとっております。</a:t>
            </a:r>
          </a:p>
        </p:txBody>
      </p:sp>
      <p:sp>
        <p:nvSpPr>
          <p:cNvPr id="14" name="タイトル 1"/>
          <p:cNvSpPr>
            <a:spLocks noGrp="1" noChangeArrowheads="1"/>
          </p:cNvSpPr>
          <p:nvPr/>
        </p:nvSpPr>
        <p:spPr bwMode="auto">
          <a:xfrm>
            <a:off x="6108430" y="1269554"/>
            <a:ext cx="2578370"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恋のシナリオ～斎藤工と秘密の恋</a:t>
            </a:r>
            <a:r>
              <a:rPr lang="ja-JP" altLang="en-US" sz="1600" b="1" dirty="0" smtClean="0">
                <a:solidFill>
                  <a:srgbClr val="660066"/>
                </a:solidFill>
              </a:rPr>
              <a:t>～</a:t>
            </a:r>
            <a:endParaRPr lang="en-US" altLang="ja-JP" sz="1600" b="1" dirty="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株式会社カエルエックス</a:t>
            </a:r>
            <a:r>
              <a:rPr lang="ja-JP" altLang="en-US" sz="1600" b="1" dirty="0" smtClean="0">
                <a:solidFill>
                  <a:srgbClr val="660066"/>
                </a:solidFill>
              </a:rPr>
              <a:t>)</a:t>
            </a:r>
            <a:endParaRPr lang="ja-JP" altLang="en-US" sz="1600" b="1" dirty="0">
              <a:solidFill>
                <a:srgbClr val="660066"/>
              </a:solidFill>
            </a:endParaRPr>
          </a:p>
        </p:txBody>
      </p:sp>
    </p:spTree>
    <p:extLst>
      <p:ext uri="{BB962C8B-B14F-4D97-AF65-F5344CB8AC3E}">
        <p14:creationId xmlns:p14="http://schemas.microsoft.com/office/powerpoint/2010/main" val="3193410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2826" y="1274961"/>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9986" y="2490968"/>
            <a:ext cx="15668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0425" y="1286814"/>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457200" y="2284829"/>
            <a:ext cx="2314600" cy="2880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smtClean="0">
                <a:solidFill>
                  <a:srgbClr val="660066"/>
                </a:solidFill>
              </a:rPr>
              <a:t>次</a:t>
            </a:r>
            <a:r>
              <a:rPr lang="ja-JP" altLang="en-US" sz="1400" dirty="0">
                <a:solidFill>
                  <a:srgbClr val="660066"/>
                </a:solidFill>
              </a:rPr>
              <a:t>のストーリーがなかなか読めないので恋愛に入らない</a:t>
            </a:r>
            <a:r>
              <a:rPr lang="ja-JP" altLang="en-US" sz="1400" dirty="0" smtClean="0">
                <a:solidFill>
                  <a:srgbClr val="660066"/>
                </a:solidFill>
              </a:rPr>
              <a:t>状態の</a:t>
            </a:r>
            <a:r>
              <a:rPr lang="ja-JP" altLang="en-US" sz="1400" dirty="0">
                <a:solidFill>
                  <a:srgbClr val="660066"/>
                </a:solidFill>
              </a:rPr>
              <a:t>プロローグの段階</a:t>
            </a:r>
            <a:r>
              <a:rPr lang="ja-JP" altLang="en-US" sz="1400" dirty="0" smtClean="0">
                <a:solidFill>
                  <a:srgbClr val="660066"/>
                </a:solidFill>
              </a:rPr>
              <a:t>でユーザーは離れると思います。</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序盤は最も大切な部分。本ゲームでは序盤はボリューム多めでユーザー</a:t>
            </a:r>
            <a:endParaRPr lang="en-US" altLang="ja-JP" sz="1400" dirty="0" smtClean="0">
              <a:solidFill>
                <a:srgbClr val="00B050"/>
              </a:solidFill>
            </a:endParaRPr>
          </a:p>
          <a:p>
            <a:pPr eaLnBrk="1" hangingPunct="1">
              <a:spcBef>
                <a:spcPct val="0"/>
              </a:spcBef>
              <a:buFontTx/>
              <a:buNone/>
            </a:pPr>
            <a:r>
              <a:rPr lang="ja-JP" altLang="en-US" sz="1400" dirty="0" smtClean="0">
                <a:solidFill>
                  <a:srgbClr val="00B050"/>
                </a:solidFill>
              </a:rPr>
              <a:t>を世界観に引き込みます。</a:t>
            </a:r>
            <a:endParaRPr lang="ja-JP" altLang="en-US" sz="1400" dirty="0">
              <a:solidFill>
                <a:srgbClr val="00B050"/>
              </a:solidFill>
            </a:endParaRPr>
          </a:p>
        </p:txBody>
      </p:sp>
      <p:sp>
        <p:nvSpPr>
          <p:cNvPr id="4" name="タイトル 1"/>
          <p:cNvSpPr>
            <a:spLocks noGrp="1" noChangeArrowheads="1"/>
          </p:cNvSpPr>
          <p:nvPr/>
        </p:nvSpPr>
        <p:spPr bwMode="auto">
          <a:xfrm>
            <a:off x="1763688" y="1269554"/>
            <a:ext cx="2581956"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恋する式神 </a:t>
            </a:r>
            <a:r>
              <a:rPr lang="en-US" altLang="ja-JP" sz="1600" b="1" dirty="0">
                <a:solidFill>
                  <a:srgbClr val="660066"/>
                </a:solidFill>
              </a:rPr>
              <a:t>for </a:t>
            </a:r>
            <a:r>
              <a:rPr lang="en-US" altLang="ja-JP" sz="1600" b="1" dirty="0" smtClean="0">
                <a:solidFill>
                  <a:srgbClr val="660066"/>
                </a:solidFill>
              </a:rPr>
              <a:t>au</a:t>
            </a:r>
            <a:r>
              <a:rPr lang="ja-JP" altLang="en-US" sz="1600" b="1" dirty="0" smtClean="0">
                <a:solidFill>
                  <a:srgbClr val="660066"/>
                </a:solidFill>
              </a:rPr>
              <a:t>　　</a:t>
            </a:r>
            <a:endParaRPr lang="en-US" altLang="ja-JP" sz="1600" b="1" dirty="0" smtClean="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株式会社カエルエックス</a:t>
            </a:r>
            <a:r>
              <a:rPr lang="ja-JP" altLang="en-US" sz="1600" b="1" dirty="0" smtClean="0">
                <a:solidFill>
                  <a:srgbClr val="660066"/>
                </a:solidFill>
              </a:rPr>
              <a:t>)</a:t>
            </a:r>
            <a:endParaRPr lang="ja-JP" altLang="en-US" sz="1600" b="1" dirty="0">
              <a:solidFill>
                <a:srgbClr val="660066"/>
              </a:solidFill>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96775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03217" y="1853005"/>
            <a:ext cx="3789687"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smtClean="0">
                <a:solidFill>
                  <a:srgbClr val="660066"/>
                </a:solidFill>
              </a:rPr>
              <a:t>ストーリーが完結している</a:t>
            </a:r>
            <a:r>
              <a:rPr lang="ja-JP" altLang="en-US" sz="1400" dirty="0">
                <a:solidFill>
                  <a:srgbClr val="660066"/>
                </a:solidFill>
              </a:rPr>
              <a:t>ようですが、更新</a:t>
            </a:r>
            <a:r>
              <a:rPr lang="ja-JP" altLang="en-US" sz="1400" dirty="0" smtClean="0">
                <a:solidFill>
                  <a:srgbClr val="660066"/>
                </a:solidFill>
              </a:rPr>
              <a:t>と銘打って同じ</a:t>
            </a:r>
            <a:r>
              <a:rPr lang="ja-JP" altLang="en-US" sz="1400" dirty="0">
                <a:solidFill>
                  <a:srgbClr val="660066"/>
                </a:solidFill>
              </a:rPr>
              <a:t>ストーリーを繰り返しているように思えます。ユーザーレビューでも指摘されていますがこのような運営</a:t>
            </a:r>
            <a:r>
              <a:rPr lang="ja-JP" altLang="en-US" sz="1400" dirty="0" smtClean="0">
                <a:solidFill>
                  <a:srgbClr val="660066"/>
                </a:solidFill>
              </a:rPr>
              <a:t>は信頼を失います。</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a:spcBef>
                <a:spcPct val="0"/>
              </a:spcBef>
              <a:buNone/>
            </a:pPr>
            <a:r>
              <a:rPr lang="ja-JP" altLang="en-US" sz="1400" dirty="0" smtClean="0">
                <a:solidFill>
                  <a:srgbClr val="00B050"/>
                </a:solidFill>
              </a:rPr>
              <a:t>本ゲームはストーリー</a:t>
            </a:r>
            <a:r>
              <a:rPr lang="ja-JP" altLang="en-US" sz="1400" dirty="0">
                <a:solidFill>
                  <a:srgbClr val="00B050"/>
                </a:solidFill>
              </a:rPr>
              <a:t>重複を更新としません。多くのユーザーを裏切らないためにもアナザーストーリーを更新としてご提供します。</a:t>
            </a:r>
          </a:p>
        </p:txBody>
      </p:sp>
      <p:sp>
        <p:nvSpPr>
          <p:cNvPr id="14" name="タイトル 1"/>
          <p:cNvSpPr>
            <a:spLocks noGrp="1" noChangeArrowheads="1"/>
          </p:cNvSpPr>
          <p:nvPr/>
        </p:nvSpPr>
        <p:spPr bwMode="auto">
          <a:xfrm>
            <a:off x="6108430" y="1269554"/>
            <a:ext cx="2578370"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恋に落ちた海賊</a:t>
            </a:r>
            <a:r>
              <a:rPr lang="ja-JP" altLang="en-US" sz="1600" b="1" dirty="0" smtClean="0">
                <a:solidFill>
                  <a:srgbClr val="660066"/>
                </a:solidFill>
              </a:rPr>
              <a:t>王</a:t>
            </a:r>
            <a:endParaRPr lang="en-US" altLang="ja-JP" sz="1600" b="1" dirty="0" smtClean="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株式会社ボルテージ</a:t>
            </a:r>
            <a:r>
              <a:rPr lang="ja-JP" altLang="en-US" sz="1600" b="1" dirty="0" smtClean="0">
                <a:solidFill>
                  <a:srgbClr val="660066"/>
                </a:solidFill>
              </a:rPr>
              <a:t>)</a:t>
            </a:r>
            <a:endParaRPr lang="ja-JP" altLang="en-US" sz="1600" b="1" dirty="0">
              <a:solidFill>
                <a:srgbClr val="660066"/>
              </a:solidFill>
            </a:endParaRPr>
          </a:p>
        </p:txBody>
      </p:sp>
      <p:pic>
        <p:nvPicPr>
          <p:cNvPr id="23" name="図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23310" y="4382448"/>
            <a:ext cx="2349500"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59800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Text Box 1"/>
          <p:cNvSpPr txBox="1">
            <a:spLocks noChangeArrowheads="1"/>
          </p:cNvSpPr>
          <p:nvPr/>
        </p:nvSpPr>
        <p:spPr bwMode="auto">
          <a:xfrm>
            <a:off x="1981200" y="152400"/>
            <a:ext cx="51816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pPr>
            <a:r>
              <a:rPr lang="zh-CN" altLang="ja-JP" sz="2400" u="sng">
                <a:solidFill>
                  <a:srgbClr val="404040"/>
                </a:solidFill>
                <a:latin typeface="メイリオ" panose="020B0604030504040204" pitchFamily="50" charset="-128"/>
              </a:rPr>
              <a:t>サービス情報</a:t>
            </a:r>
          </a:p>
        </p:txBody>
      </p:sp>
      <p:graphicFrame>
        <p:nvGraphicFramePr>
          <p:cNvPr id="5" name="Group 4"/>
          <p:cNvGraphicFramePr>
            <a:graphicFrameLocks noGrp="1"/>
          </p:cNvGraphicFramePr>
          <p:nvPr>
            <p:extLst>
              <p:ext uri="{D42A27DB-BD31-4B8C-83A1-F6EECF244321}">
                <p14:modId xmlns:p14="http://schemas.microsoft.com/office/powerpoint/2010/main" val="1780475727"/>
              </p:ext>
            </p:extLst>
          </p:nvPr>
        </p:nvGraphicFramePr>
        <p:xfrm>
          <a:off x="758825" y="768350"/>
          <a:ext cx="7845425" cy="5757863"/>
        </p:xfrm>
        <a:graphic>
          <a:graphicData uri="http://schemas.openxmlformats.org/drawingml/2006/table">
            <a:tbl>
              <a:tblPr/>
              <a:tblGrid>
                <a:gridCol w="1084263"/>
                <a:gridCol w="954087"/>
                <a:gridCol w="960438"/>
                <a:gridCol w="4846637"/>
              </a:tblGrid>
              <a:tr h="376817">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400" b="0" i="0" u="none" strike="noStrike" cap="none" normalizeH="0" baseline="0" dirty="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①</a:t>
                      </a:r>
                      <a:r>
                        <a:rPr kumimoji="0" lang="ja-JP" altLang="en-US" sz="1400" b="0" i="0" u="none" strike="noStrike" cap="none" normalizeH="0" baseline="0" dirty="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サービス名称</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ミューズは瞳を閉じない</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for </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au </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スマートパス</a:t>
                      </a:r>
                      <a:endPar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656236">
                <a:tc row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5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②提供形態</a:t>
                      </a:r>
                    </a:p>
                    <a:p>
                      <a:pPr marL="0" marR="0" lvl="0" indent="0" algn="l" defTabSz="914400" rtl="0" eaLnBrk="1" fontAlgn="base" latinLnBrk="0" hangingPunct="1">
                        <a:lnSpc>
                          <a:spcPts val="2375"/>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t>
                      </a:r>
                      <a:r>
                        <a:rPr kumimoji="0" lang="ja-JP" altLang="en-US"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左記の番号を記載ください</a:t>
                      </a:r>
                    </a:p>
                  </a:txBody>
                  <a:tcPr marL="36000" marR="36000" marT="35998" marB="35998" anchor="ctr" horzOverflow="overflow">
                    <a:lnL w="11520" cap="flat" cmpd="sng" algn="ctr">
                      <a:solidFill>
                        <a:srgbClr val="333399"/>
                      </a:solidFill>
                      <a:prstDash val="solid"/>
                      <a:round/>
                      <a:headEnd type="none" w="med" len="med"/>
                      <a:tailEnd type="none" w="med" len="med"/>
                    </a:lnL>
                    <a:lnR w="11520" cap="flat" cmpd="sng" algn="ctr">
                      <a:solidFill>
                        <a:srgbClr val="7575D1"/>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2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Android</a:t>
                      </a:r>
                    </a:p>
                    <a:p>
                      <a:pPr marL="0" marR="0" lvl="0" indent="0" algn="l" defTabSz="914400" rtl="0" eaLnBrk="1" fontAlgn="base" latinLnBrk="0" hangingPunct="1">
                        <a:lnSpc>
                          <a:spcPts val="2375"/>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(TM)</a:t>
                      </a:r>
                      <a:r>
                        <a:rPr kumimoji="0" lang="ja-JP" altLang="en-US" sz="12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向</a:t>
                      </a:r>
                    </a:p>
                  </a:txBody>
                  <a:tcPr marL="36000" marR="36000" marT="35998" marB="35998" anchor="ctr" horzOverflow="overflow">
                    <a:lnL w="11520" cap="flat" cmpd="sng" algn="ctr">
                      <a:solidFill>
                        <a:srgbClr val="7575D1"/>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②⇒Webサービス</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CECEEF"/>
                    </a:solidFill>
                  </a:tcPr>
                </a:tc>
              </a:tr>
              <a:tr h="666794">
                <a:tc v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iOS</a:t>
                      </a: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向</a:t>
                      </a:r>
                    </a:p>
                  </a:txBody>
                  <a:tcPr marL="36000" marR="36000" marT="35998" marB="35998" anchor="ctr" horzOverflow="overflow">
                    <a:lnL w="11520" cap="flat" cmpd="sng" algn="ctr">
                      <a:solidFill>
                        <a:srgbClr val="7575D1"/>
                      </a:solidFill>
                      <a:prstDash val="solid"/>
                      <a:round/>
                      <a:headEnd type="none" w="med" len="med"/>
                      <a:tailEnd type="none" w="med" len="med"/>
                    </a:lnL>
                    <a:lnR>
                      <a:noFill/>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①⇒Web</a:t>
                      </a: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CECEEF"/>
                    </a:solidFill>
                  </a:tcPr>
                </a:tc>
              </a:tr>
              <a:tr h="952563">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③アピールポイント</a:t>
                      </a:r>
                      <a: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
                      </a:r>
                      <a:b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b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・キャッチ</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7575D1"/>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前世の恋人を瞳の色で探す、時空を超えた恋愛</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ゲームが登場！</a:t>
                      </a:r>
                    </a:p>
                  </a:txBody>
                  <a:tcPr marL="36000" marR="36000" marT="427170"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7575D1"/>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454055">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④</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サービス概要</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56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アドベンチャー要素を含むテキスト恋愛ゲーム</a:t>
                      </a:r>
                      <a:endPar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619262">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⑤</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想定ターゲット</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t" latinLnBrk="0" hangingPunct="1">
                        <a:lnSpc>
                          <a:spcPct val="64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全年齢対象の</a:t>
                      </a:r>
                      <a:r>
                        <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Android</a:t>
                      </a: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t>
                      </a:r>
                      <a:r>
                        <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iOS</a:t>
                      </a: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ユーザー</a:t>
                      </a:r>
                    </a:p>
                  </a:txBody>
                  <a:tcPr marL="36000" marR="36000" marT="427170"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⑥</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追加課金の有無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⑦</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音楽著作権の有無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⑧</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遠隔通知等の有無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⑨</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常駐機能の有無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bl>
          </a:graphicData>
        </a:graphic>
      </p:graphicFrame>
    </p:spTree>
    <p:extLst>
      <p:ext uri="{BB962C8B-B14F-4D97-AF65-F5344CB8AC3E}">
        <p14:creationId xmlns:p14="http://schemas.microsoft.com/office/powerpoint/2010/main" val="1899634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3541109" y="3356992"/>
            <a:ext cx="2061783" cy="369332"/>
          </a:xfrm>
          <a:prstGeom prst="rect">
            <a:avLst/>
          </a:prstGeom>
          <a:noFill/>
        </p:spPr>
        <p:txBody>
          <a:bodyPr wrap="none" rtlCol="0">
            <a:spAutoFit/>
          </a:bodyPr>
          <a:lstStyle/>
          <a:p>
            <a:r>
              <a:rPr kumimoji="1" lang="ja-JP" altLang="en-US" dirty="0" smtClean="0">
                <a:solidFill>
                  <a:schemeClr val="bg1"/>
                </a:solidFill>
              </a:rPr>
              <a:t>ここに画像入ります</a:t>
            </a:r>
            <a:endParaRPr kumimoji="1" lang="ja-JP" altLang="en-US" dirty="0">
              <a:solidFill>
                <a:schemeClr val="bg1"/>
              </a:solidFill>
            </a:endParaRPr>
          </a:p>
        </p:txBody>
      </p:sp>
    </p:spTree>
    <p:extLst>
      <p:ext uri="{BB962C8B-B14F-4D97-AF65-F5344CB8AC3E}">
        <p14:creationId xmlns:p14="http://schemas.microsoft.com/office/powerpoint/2010/main" val="2956336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23528" y="1412776"/>
            <a:ext cx="8388350" cy="4464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lnSpc>
                <a:spcPct val="93000"/>
              </a:lnSpc>
              <a:spcBef>
                <a:spcPct val="0"/>
              </a:spcBef>
              <a:buFontTx/>
              <a:buNone/>
              <a:defRPr/>
            </a:pPr>
            <a:endParaRPr lang="en-US" altLang="ja-JP" sz="1800" b="1" dirty="0" smtClean="0">
              <a:solidFill>
                <a:srgbClr val="660066"/>
              </a:solidFill>
              <a:latin typeface="Calibri" panose="020F0502020204030204" pitchFamily="34" charset="0"/>
              <a:ea typeface="ＭＳ Ｐゴシック" panose="020B060007020508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女性スマホユーザーの半数以上が利用する乙女ゲーム。</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あらゆるロマンチックなシチュエーションがある中、</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本ゲームは時空を超えた恋愛を</a:t>
            </a:r>
            <a:r>
              <a:rPr lang="ja-JP" altLang="en-US" sz="1800" dirty="0" smtClean="0">
                <a:solidFill>
                  <a:srgbClr val="660066"/>
                </a:solidFill>
                <a:latin typeface="メイリオ" panose="020B0604030504040204" pitchFamily="50" charset="-128"/>
              </a:rPr>
              <a:t>描いた王道の恋愛ゲームでユーザーを魅了します</a:t>
            </a:r>
            <a:r>
              <a:rPr lang="ja-JP" altLang="en-US" sz="1800" dirty="0" smtClean="0">
                <a:solidFill>
                  <a:srgbClr val="660066"/>
                </a:solidFill>
                <a:latin typeface="メイリオ" panose="020B0604030504040204" pitchFamily="50" charset="-128"/>
              </a:rPr>
              <a:t>！</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a:lnSpc>
                <a:spcPct val="93000"/>
              </a:lnSpc>
              <a:spcBef>
                <a:spcPct val="0"/>
              </a:spcBef>
              <a:buNone/>
              <a:defRPr/>
            </a:pPr>
            <a:endParaRPr lang="en-US" altLang="ja-JP" sz="1800" dirty="0" smtClean="0">
              <a:solidFill>
                <a:srgbClr val="660066"/>
              </a:solidFill>
              <a:latin typeface="メイリオ" panose="020B0604030504040204" pitchFamily="50" charset="-128"/>
            </a:endParaRPr>
          </a:p>
          <a:p>
            <a:pPr algn="ctr">
              <a:lnSpc>
                <a:spcPct val="93000"/>
              </a:lnSpc>
              <a:spcBef>
                <a:spcPct val="0"/>
              </a:spcBef>
              <a:buNone/>
              <a:defRPr/>
            </a:pPr>
            <a:r>
              <a:rPr lang="ja-JP" altLang="en-US" sz="1800" dirty="0">
                <a:solidFill>
                  <a:srgbClr val="660066"/>
                </a:solidFill>
                <a:latin typeface="メイリオ" panose="020B0604030504040204" pitchFamily="50" charset="-128"/>
              </a:rPr>
              <a:t>物語はキスの瞬間から始まる。</a:t>
            </a:r>
          </a:p>
          <a:p>
            <a:pPr algn="ctr">
              <a:lnSpc>
                <a:spcPct val="93000"/>
              </a:lnSpc>
              <a:spcBef>
                <a:spcPct val="0"/>
              </a:spcBef>
              <a:buNone/>
              <a:defRPr/>
            </a:pPr>
            <a:r>
              <a:rPr lang="ja-JP" altLang="en-US" sz="1800" dirty="0">
                <a:solidFill>
                  <a:srgbClr val="660066"/>
                </a:solidFill>
                <a:latin typeface="メイリオ" panose="020B0604030504040204" pitchFamily="50" charset="-128"/>
              </a:rPr>
              <a:t>そして、彩は病室で目を覚ました。</a:t>
            </a:r>
          </a:p>
          <a:p>
            <a:pPr algn="ctr">
              <a:lnSpc>
                <a:spcPct val="93000"/>
              </a:lnSpc>
              <a:spcBef>
                <a:spcPct val="0"/>
              </a:spcBef>
              <a:buNone/>
              <a:defRPr/>
            </a:pPr>
            <a:r>
              <a:rPr lang="ja-JP" altLang="en-US" sz="1800" dirty="0">
                <a:solidFill>
                  <a:srgbClr val="660066"/>
                </a:solidFill>
                <a:latin typeface="メイリオ" panose="020B0604030504040204" pitchFamily="50" charset="-128"/>
              </a:rPr>
              <a:t>道で気を失ったらしい。</a:t>
            </a:r>
          </a:p>
          <a:p>
            <a:pPr algn="ctr">
              <a:lnSpc>
                <a:spcPct val="93000"/>
              </a:lnSpc>
              <a:spcBef>
                <a:spcPct val="0"/>
              </a:spcBef>
              <a:buNone/>
              <a:defRPr/>
            </a:pPr>
            <a:r>
              <a:rPr lang="ja-JP" altLang="en-US" sz="1800" dirty="0">
                <a:solidFill>
                  <a:srgbClr val="660066"/>
                </a:solidFill>
                <a:latin typeface="メイリオ" panose="020B0604030504040204" pitchFamily="50" charset="-128"/>
              </a:rPr>
              <a:t>覚えているのは、</a:t>
            </a:r>
            <a:r>
              <a:rPr lang="ja-JP" altLang="en-US" sz="1800" dirty="0" smtClean="0">
                <a:solidFill>
                  <a:srgbClr val="660066"/>
                </a:solidFill>
                <a:latin typeface="メイリオ" panose="020B0604030504040204" pitchFamily="50" charset="-128"/>
              </a:rPr>
              <a:t>男性の瞳の色だけ。</a:t>
            </a:r>
            <a:endParaRPr lang="en-US" altLang="ja-JP" sz="1800" dirty="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新米編集者の彩はアイドルユニットの取材に向かいます。</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そしてインタビューの段で彩はデジャヴュを感じます。</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a:solidFill>
                  <a:srgbClr val="660066"/>
                </a:solidFill>
                <a:latin typeface="メイリオ" panose="020B0604030504040204" pitchFamily="50" charset="-128"/>
              </a:rPr>
              <a:t>誰</a:t>
            </a:r>
            <a:r>
              <a:rPr lang="ja-JP" altLang="en-US" sz="1800" dirty="0" smtClean="0">
                <a:solidFill>
                  <a:srgbClr val="660066"/>
                </a:solidFill>
                <a:latin typeface="メイリオ" panose="020B0604030504040204" pitchFamily="50" charset="-128"/>
              </a:rPr>
              <a:t>に感じたのか</a:t>
            </a:r>
            <a:r>
              <a:rPr lang="en-US" altLang="ja-JP" sz="1800" dirty="0" smtClean="0">
                <a:solidFill>
                  <a:srgbClr val="660066"/>
                </a:solidFill>
                <a:latin typeface="メイリオ" panose="020B0604030504040204" pitchFamily="50" charset="-128"/>
              </a:rPr>
              <a:t>…</a:t>
            </a:r>
            <a:r>
              <a:rPr lang="ja-JP" altLang="en-US" sz="1800" dirty="0" smtClean="0">
                <a:solidFill>
                  <a:srgbClr val="660066"/>
                </a:solidFill>
                <a:latin typeface="メイリオ" panose="020B0604030504040204" pitchFamily="50" charset="-128"/>
              </a:rPr>
              <a:t>それは彩</a:t>
            </a:r>
            <a:r>
              <a:rPr lang="en-US" altLang="ja-JP" sz="1800" dirty="0">
                <a:solidFill>
                  <a:srgbClr val="660066"/>
                </a:solidFill>
                <a:latin typeface="メイリオ" panose="020B0604030504040204" pitchFamily="50" charset="-128"/>
              </a:rPr>
              <a:t>=</a:t>
            </a:r>
            <a:r>
              <a:rPr lang="ja-JP" altLang="en-US" sz="1800" dirty="0" smtClean="0">
                <a:solidFill>
                  <a:srgbClr val="660066"/>
                </a:solidFill>
                <a:latin typeface="メイリオ" panose="020B0604030504040204" pitchFamily="50" charset="-128"/>
              </a:rPr>
              <a:t>ユーザーの選択次第。</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あなたのインスピレーションは恋に発展するのでしょうか？</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i="1" dirty="0" smtClean="0">
              <a:solidFill>
                <a:srgbClr val="660066"/>
              </a:solidFill>
              <a:latin typeface="メイリオ" panose="020B0604030504040204" pitchFamily="50" charset="-128"/>
            </a:endParaRPr>
          </a:p>
        </p:txBody>
      </p:sp>
      <p:sp>
        <p:nvSpPr>
          <p:cNvPr id="3"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1638549" y="2564904"/>
            <a:ext cx="5758308" cy="769441"/>
          </a:xfrm>
          <a:prstGeom prst="rect">
            <a:avLst/>
          </a:prstGeom>
          <a:noFill/>
        </p:spPr>
        <p:txBody>
          <a:bodyPr wrap="none" rtlCol="0">
            <a:spAutoFit/>
          </a:bodyPr>
          <a:lstStyle/>
          <a:p>
            <a:r>
              <a:rPr kumimoji="1" lang="ja-JP" altLang="en-US" sz="4400" dirty="0" smtClean="0">
                <a:solidFill>
                  <a:srgbClr val="CC3399"/>
                </a:solidFill>
              </a:rPr>
              <a:t>ミューズは瞳を閉じない</a:t>
            </a:r>
            <a:endParaRPr kumimoji="1" lang="ja-JP" altLang="en-US" sz="4400" dirty="0">
              <a:solidFill>
                <a:srgbClr val="CC3399"/>
              </a:solidFill>
            </a:endParaRPr>
          </a:p>
        </p:txBody>
      </p:sp>
    </p:spTree>
    <p:extLst>
      <p:ext uri="{BB962C8B-B14F-4D97-AF65-F5344CB8AC3E}">
        <p14:creationId xmlns:p14="http://schemas.microsoft.com/office/powerpoint/2010/main" val="1940504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93757" y="1217188"/>
            <a:ext cx="8280400" cy="28873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93000"/>
              </a:lnSpc>
              <a:spcBef>
                <a:spcPct val="0"/>
              </a:spcBef>
              <a:buFontTx/>
              <a:buNone/>
            </a:pPr>
            <a:endParaRPr lang="en-US" altLang="ja-JP" sz="1600" b="1" dirty="0">
              <a:solidFill>
                <a:srgbClr val="660066"/>
              </a:solidFill>
              <a:latin typeface="Calibri" panose="020F0502020204030204" pitchFamily="34" charset="0"/>
              <a:ea typeface="ＭＳ Ｐゴシック" panose="020B0600070205080204" pitchFamily="50" charset="-128"/>
            </a:endParaRPr>
          </a:p>
          <a:p>
            <a:pPr eaLnBrk="1" hangingPunct="1">
              <a:lnSpc>
                <a:spcPct val="93000"/>
              </a:lnSpc>
              <a:spcBef>
                <a:spcPct val="0"/>
              </a:spcBef>
              <a:buFontTx/>
              <a:buNone/>
            </a:pPr>
            <a:endParaRPr lang="en-US" altLang="ja-JP" sz="1600" b="1"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この恋愛ゲームで</a:t>
            </a:r>
            <a:r>
              <a:rPr lang="ja-JP" altLang="en-US" sz="1600" dirty="0" smtClean="0">
                <a:solidFill>
                  <a:srgbClr val="660066"/>
                </a:solidFill>
                <a:latin typeface="メイリオ" panose="020B0604030504040204" pitchFamily="50" charset="-128"/>
              </a:rPr>
              <a:t>は前世で別れた恋人との再会が描かれます。</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そして、相手を見分ける目印となるのは美しく輝く瞳。</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カラーコンタクトレンズメーカーである弊社のノウハウによって</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目の美しさに関する設定はよりリアルなものに！</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endParaRPr lang="en-US" altLang="ja-JP" sz="1600" dirty="0">
              <a:solidFill>
                <a:srgbClr val="660066"/>
              </a:solidFill>
              <a:latin typeface="メイリオ" panose="020B0604030504040204" pitchFamily="50" charset="-128"/>
            </a:endParaRPr>
          </a:p>
          <a:p>
            <a:pPr>
              <a:lnSpc>
                <a:spcPct val="93000"/>
              </a:lnSpc>
              <a:spcBef>
                <a:spcPct val="0"/>
              </a:spcBef>
              <a:buNone/>
            </a:pPr>
            <a:r>
              <a:rPr lang="ja-JP" altLang="en-US" sz="1600" dirty="0">
                <a:solidFill>
                  <a:srgbClr val="660066"/>
                </a:solidFill>
                <a:latin typeface="メイリオ" panose="020B0604030504040204" pitchFamily="50" charset="-128"/>
              </a:rPr>
              <a:t>他人から恋人へと移行するドラマ</a:t>
            </a:r>
            <a:r>
              <a:rPr lang="ja-JP" altLang="en-US" sz="1600" dirty="0" smtClean="0">
                <a:solidFill>
                  <a:srgbClr val="660066"/>
                </a:solidFill>
                <a:latin typeface="メイリオ" panose="020B0604030504040204" pitchFamily="50" charset="-128"/>
              </a:rPr>
              <a:t>をロマンチックに</a:t>
            </a:r>
            <a:r>
              <a:rPr lang="ja-JP" altLang="en-US" sz="1600" dirty="0" smtClean="0">
                <a:solidFill>
                  <a:srgbClr val="660066"/>
                </a:solidFill>
                <a:latin typeface="メイリオ" panose="020B0604030504040204" pitchFamily="50" charset="-128"/>
              </a:rPr>
              <a:t>プレイできるこのゲームは</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今までに味わったことのない未知の体験への扉を開きます。</a:t>
            </a:r>
            <a:endParaRPr lang="en-US" altLang="ja-JP" sz="1600" dirty="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09120"/>
            <a:ext cx="9144000" cy="1143000"/>
          </a:xfrm>
          <a:prstGeom prst="rect">
            <a:avLst/>
          </a:prstGeom>
        </p:spPr>
      </p:pic>
      <p:sp>
        <p:nvSpPr>
          <p:cNvPr id="9" name="テキスト ボックス 8"/>
          <p:cNvSpPr txBox="1"/>
          <p:nvPr/>
        </p:nvSpPr>
        <p:spPr>
          <a:xfrm>
            <a:off x="2634611" y="4646666"/>
            <a:ext cx="3874779" cy="369332"/>
          </a:xfrm>
          <a:prstGeom prst="rect">
            <a:avLst/>
          </a:prstGeom>
          <a:noFill/>
        </p:spPr>
        <p:txBody>
          <a:bodyPr wrap="none" rtlCol="0">
            <a:spAutoFit/>
          </a:bodyPr>
          <a:lstStyle/>
          <a:p>
            <a:r>
              <a:rPr lang="ja-JP" altLang="en-US" b="1" dirty="0" smtClean="0">
                <a:solidFill>
                  <a:srgbClr val="CC3399"/>
                </a:solidFill>
                <a:latin typeface="メイリオ" panose="020B0604030504040204" pitchFamily="50" charset="-128"/>
                <a:ea typeface="メイリオ" panose="020B0604030504040204" pitchFamily="50" charset="-128"/>
              </a:rPr>
              <a:t>ゲーム内のあなた</a:t>
            </a:r>
            <a:r>
              <a:rPr lang="en-US" altLang="ja-JP" b="1" dirty="0" smtClean="0">
                <a:solidFill>
                  <a:srgbClr val="CC3399"/>
                </a:solidFill>
                <a:latin typeface="メイリオ" panose="020B0604030504040204" pitchFamily="50" charset="-128"/>
                <a:ea typeface="メイリオ" panose="020B0604030504040204" pitchFamily="50" charset="-128"/>
              </a:rPr>
              <a:t>(</a:t>
            </a:r>
            <a:r>
              <a:rPr lang="ja-JP" altLang="en-US" b="1" dirty="0" smtClean="0">
                <a:solidFill>
                  <a:srgbClr val="CC3399"/>
                </a:solidFill>
                <a:latin typeface="メイリオ" panose="020B0604030504040204" pitchFamily="50" charset="-128"/>
                <a:ea typeface="メイリオ" panose="020B0604030504040204" pitchFamily="50" charset="-128"/>
              </a:rPr>
              <a:t>ユーザー</a:t>
            </a:r>
            <a:r>
              <a:rPr lang="en-US" altLang="ja-JP" b="1" dirty="0" smtClean="0">
                <a:solidFill>
                  <a:srgbClr val="CC3399"/>
                </a:solidFill>
                <a:latin typeface="メイリオ" panose="020B0604030504040204" pitchFamily="50" charset="-128"/>
                <a:ea typeface="メイリオ" panose="020B0604030504040204" pitchFamily="50" charset="-128"/>
              </a:rPr>
              <a:t>)</a:t>
            </a:r>
            <a:r>
              <a:rPr lang="ja-JP" altLang="en-US" b="1" dirty="0" smtClean="0">
                <a:solidFill>
                  <a:srgbClr val="CC3399"/>
                </a:solidFill>
                <a:latin typeface="メイリオ" panose="020B0604030504040204" pitchFamily="50" charset="-128"/>
                <a:ea typeface="メイリオ" panose="020B0604030504040204" pitchFamily="50" charset="-128"/>
              </a:rPr>
              <a:t>の設定</a:t>
            </a:r>
            <a:endParaRPr kumimoji="1" lang="ja-JP" altLang="en-US" dirty="0">
              <a:solidFill>
                <a:srgbClr val="CC3399"/>
              </a:solidFill>
            </a:endParaRPr>
          </a:p>
        </p:txBody>
      </p:sp>
      <p:sp>
        <p:nvSpPr>
          <p:cNvPr id="10" name="テキスト ボックス 9"/>
          <p:cNvSpPr txBox="1"/>
          <p:nvPr/>
        </p:nvSpPr>
        <p:spPr>
          <a:xfrm>
            <a:off x="2195736" y="4997526"/>
            <a:ext cx="5276443" cy="792140"/>
          </a:xfrm>
          <a:prstGeom prst="rect">
            <a:avLst/>
          </a:prstGeom>
          <a:noFill/>
        </p:spPr>
        <p:txBody>
          <a:bodyPr wrap="square" rtlCol="0">
            <a:spAutoFit/>
          </a:bodyPr>
          <a:lstStyle/>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デフォルトネームは彩。</a:t>
            </a:r>
            <a:endParaRPr lang="en-US" altLang="ja-JP" sz="1200" dirty="0">
              <a:solidFill>
                <a:srgbClr val="CC3399"/>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ファッション誌の新米編集者。</a:t>
            </a:r>
            <a:endParaRPr lang="en-US" altLang="ja-JP" sz="1200" dirty="0" smtClean="0">
              <a:solidFill>
                <a:srgbClr val="CC3399"/>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突然街で見たデジャヴュから物語が始まります。</a:t>
            </a:r>
            <a:endParaRPr lang="en-US" altLang="ja-JP" sz="1200" dirty="0">
              <a:solidFill>
                <a:srgbClr val="CC3399"/>
              </a:solidFill>
              <a:latin typeface="メイリオ" panose="020B0604030504040204" pitchFamily="50" charset="-128"/>
              <a:ea typeface="メイリオ" panose="020B0604030504040204" pitchFamily="50" charset="-128"/>
            </a:endParaRPr>
          </a:p>
          <a:p>
            <a:endParaRPr kumimoji="1" lang="ja-JP" altLang="en-US" sz="1200" dirty="0">
              <a:solidFill>
                <a:srgbClr val="CC3399"/>
              </a:solidFill>
            </a:endParaRPr>
          </a:p>
        </p:txBody>
      </p:sp>
      <p:sp>
        <p:nvSpPr>
          <p:cNvPr id="11" name="角丸四角形 10"/>
          <p:cNvSpPr/>
          <p:nvPr/>
        </p:nvSpPr>
        <p:spPr>
          <a:xfrm>
            <a:off x="375558" y="1328818"/>
            <a:ext cx="8363272" cy="289227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星 5 2"/>
          <p:cNvSpPr/>
          <p:nvPr/>
        </p:nvSpPr>
        <p:spPr>
          <a:xfrm>
            <a:off x="1018114" y="4679134"/>
            <a:ext cx="864096" cy="720080"/>
          </a:xfrm>
          <a:prstGeom prst="star5">
            <a:avLst/>
          </a:prstGeom>
          <a:solidFill>
            <a:srgbClr val="FFFF00"/>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947178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25144"/>
            <a:ext cx="9144000" cy="1143000"/>
          </a:xfrm>
          <a:prstGeom prst="rect">
            <a:avLst/>
          </a:prstGeom>
        </p:spPr>
      </p:pic>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71796"/>
            <a:ext cx="9144000" cy="1143000"/>
          </a:xfrm>
          <a:prstGeom prst="rect">
            <a:avLst/>
          </a:prstGeom>
        </p:spPr>
      </p:pic>
      <p:pic>
        <p:nvPicPr>
          <p:cNvPr id="34" name="図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64868"/>
            <a:ext cx="9144000" cy="1143000"/>
          </a:xfrm>
          <a:prstGeom prst="rect">
            <a:avLst/>
          </a:prstGeom>
        </p:spPr>
      </p:pic>
      <p:sp>
        <p:nvSpPr>
          <p:cNvPr id="16" name="タイトル 1"/>
          <p:cNvSpPr txBox="1">
            <a:spLocks noChangeArrowheads="1"/>
          </p:cNvSpPr>
          <p:nvPr/>
        </p:nvSpPr>
        <p:spPr>
          <a:xfrm>
            <a:off x="457200" y="188604"/>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登場人物</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470774"/>
            <a:ext cx="9144000" cy="1143000"/>
          </a:xfrm>
          <a:prstGeom prst="rect">
            <a:avLst/>
          </a:prstGeom>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9736" y="558979"/>
            <a:ext cx="1739395" cy="2061183"/>
          </a:xfrm>
          <a:prstGeom prst="rect">
            <a:avLst/>
          </a:prstGeom>
        </p:spPr>
      </p:pic>
      <p:pic>
        <p:nvPicPr>
          <p:cNvPr id="7" name="図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28032" y="1684601"/>
            <a:ext cx="1905000" cy="2019300"/>
          </a:xfrm>
          <a:prstGeom prst="rect">
            <a:avLst/>
          </a:prstGeom>
        </p:spPr>
      </p:pic>
      <p:pic>
        <p:nvPicPr>
          <p:cNvPr id="8" name="図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57825" y="3811949"/>
            <a:ext cx="1756023" cy="2045767"/>
          </a:xfrm>
          <a:prstGeom prst="rect">
            <a:avLst/>
          </a:prstGeom>
        </p:spPr>
      </p:pic>
      <p:pic>
        <p:nvPicPr>
          <p:cNvPr id="10" name="図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8374" y="2667463"/>
            <a:ext cx="1905000" cy="2124075"/>
          </a:xfrm>
          <a:prstGeom prst="rect">
            <a:avLst/>
          </a:prstGeom>
        </p:spPr>
      </p:pic>
      <p:sp>
        <p:nvSpPr>
          <p:cNvPr id="11" name="テキスト ボックス 10"/>
          <p:cNvSpPr txBox="1"/>
          <p:nvPr/>
        </p:nvSpPr>
        <p:spPr>
          <a:xfrm>
            <a:off x="2988703" y="1668995"/>
            <a:ext cx="1940852" cy="369332"/>
          </a:xfrm>
          <a:prstGeom prst="rect">
            <a:avLst/>
          </a:prstGeom>
          <a:noFill/>
        </p:spPr>
        <p:txBody>
          <a:bodyPr wrap="none" rtlCol="0">
            <a:spAutoFit/>
          </a:bodyPr>
          <a:lstStyle/>
          <a:p>
            <a:r>
              <a:rPr lang="en-US" altLang="ja-JP" b="1" dirty="0" smtClean="0">
                <a:solidFill>
                  <a:schemeClr val="tx2">
                    <a:lumMod val="75000"/>
                  </a:schemeClr>
                </a:solidFill>
                <a:latin typeface="メイリオ" panose="020B0604030504040204" pitchFamily="50" charset="-128"/>
                <a:ea typeface="メイリオ" panose="020B0604030504040204" pitchFamily="50" charset="-128"/>
              </a:rPr>
              <a:t>AZUSA(</a:t>
            </a:r>
            <a:r>
              <a:rPr lang="ja-JP" altLang="en-US" b="1" dirty="0" smtClean="0">
                <a:solidFill>
                  <a:schemeClr val="tx2">
                    <a:lumMod val="75000"/>
                  </a:schemeClr>
                </a:solidFill>
                <a:latin typeface="メイリオ" panose="020B0604030504040204" pitchFamily="50" charset="-128"/>
                <a:ea typeface="メイリオ" panose="020B0604030504040204" pitchFamily="50" charset="-128"/>
              </a:rPr>
              <a:t>青い目</a:t>
            </a:r>
            <a:r>
              <a:rPr lang="en-US" altLang="ja-JP" b="1" dirty="0" smtClean="0">
                <a:solidFill>
                  <a:schemeClr val="tx2">
                    <a:lumMod val="75000"/>
                  </a:schemeClr>
                </a:solidFill>
                <a:latin typeface="メイリオ" panose="020B0604030504040204" pitchFamily="50" charset="-128"/>
                <a:ea typeface="メイリオ" panose="020B0604030504040204" pitchFamily="50" charset="-128"/>
              </a:rPr>
              <a:t>)</a:t>
            </a:r>
            <a:endParaRPr kumimoji="1" lang="ja-JP" altLang="en-US" dirty="0">
              <a:solidFill>
                <a:schemeClr val="tx2">
                  <a:lumMod val="75000"/>
                </a:schemeClr>
              </a:solidFill>
            </a:endParaRPr>
          </a:p>
        </p:txBody>
      </p:sp>
      <p:sp>
        <p:nvSpPr>
          <p:cNvPr id="28" name="テキスト ボックス 27"/>
          <p:cNvSpPr txBox="1"/>
          <p:nvPr/>
        </p:nvSpPr>
        <p:spPr>
          <a:xfrm>
            <a:off x="4225513" y="2773836"/>
            <a:ext cx="1916743" cy="349968"/>
          </a:xfrm>
          <a:prstGeom prst="rect">
            <a:avLst/>
          </a:prstGeom>
          <a:noFill/>
        </p:spPr>
        <p:txBody>
          <a:bodyPr wrap="none" rtlCol="0">
            <a:spAutoFit/>
          </a:bodyPr>
          <a:lstStyle/>
          <a:p>
            <a:pPr algn="ctr">
              <a:lnSpc>
                <a:spcPct val="93000"/>
              </a:lnSpc>
              <a:defRPr/>
            </a:pPr>
            <a:r>
              <a:rPr lang="en-US" altLang="ja-JP" b="1" dirty="0" smtClean="0">
                <a:solidFill>
                  <a:schemeClr val="accent2">
                    <a:lumMod val="75000"/>
                  </a:schemeClr>
                </a:solidFill>
                <a:latin typeface="メイリオ" panose="020B0604030504040204" pitchFamily="50" charset="-128"/>
                <a:ea typeface="メイリオ" panose="020B0604030504040204" pitchFamily="50" charset="-128"/>
              </a:rPr>
              <a:t>MITSU(</a:t>
            </a:r>
            <a:r>
              <a:rPr lang="ja-JP" altLang="en-US" b="1" dirty="0" smtClean="0">
                <a:solidFill>
                  <a:schemeClr val="accent2">
                    <a:lumMod val="75000"/>
                  </a:schemeClr>
                </a:solidFill>
                <a:latin typeface="メイリオ" panose="020B0604030504040204" pitchFamily="50" charset="-128"/>
                <a:ea typeface="メイリオ" panose="020B0604030504040204" pitchFamily="50" charset="-128"/>
              </a:rPr>
              <a:t>赤い目</a:t>
            </a:r>
            <a:r>
              <a:rPr lang="en-US" altLang="ja-JP" b="1" dirty="0" smtClean="0">
                <a:solidFill>
                  <a:schemeClr val="accent2">
                    <a:lumMod val="75000"/>
                  </a:schemeClr>
                </a:solidFill>
                <a:latin typeface="メイリオ" panose="020B0604030504040204" pitchFamily="50" charset="-128"/>
                <a:ea typeface="メイリオ" panose="020B0604030504040204" pitchFamily="50" charset="-128"/>
              </a:rPr>
              <a:t>)</a:t>
            </a:r>
            <a:endParaRPr lang="en-US" altLang="ja-JP" b="1"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2846699" y="3864554"/>
            <a:ext cx="1984839" cy="349968"/>
          </a:xfrm>
          <a:prstGeom prst="rect">
            <a:avLst/>
          </a:prstGeom>
          <a:noFill/>
        </p:spPr>
        <p:txBody>
          <a:bodyPr wrap="none" rtlCol="0">
            <a:spAutoFit/>
          </a:bodyPr>
          <a:lstStyle/>
          <a:p>
            <a:pPr algn="ctr">
              <a:lnSpc>
                <a:spcPct val="93000"/>
              </a:lnSpc>
              <a:defRPr/>
            </a:pPr>
            <a:r>
              <a:rPr lang="en-US" altLang="ja-JP" b="1" dirty="0" smtClean="0">
                <a:solidFill>
                  <a:schemeClr val="accent3">
                    <a:lumMod val="50000"/>
                  </a:schemeClr>
                </a:solidFill>
                <a:latin typeface="メイリオ" panose="020B0604030504040204" pitchFamily="50" charset="-128"/>
                <a:ea typeface="メイリオ" panose="020B0604030504040204" pitchFamily="50" charset="-128"/>
              </a:rPr>
              <a:t>BECK(</a:t>
            </a:r>
            <a:r>
              <a:rPr lang="ja-JP" altLang="en-US" b="1" dirty="0" smtClean="0">
                <a:solidFill>
                  <a:schemeClr val="accent3">
                    <a:lumMod val="50000"/>
                  </a:schemeClr>
                </a:solidFill>
                <a:latin typeface="メイリオ" panose="020B0604030504040204" pitchFamily="50" charset="-128"/>
                <a:ea typeface="メイリオ" panose="020B0604030504040204" pitchFamily="50" charset="-128"/>
              </a:rPr>
              <a:t>金色の目</a:t>
            </a:r>
            <a:r>
              <a:rPr lang="en-US" altLang="ja-JP" b="1" dirty="0" smtClean="0">
                <a:solidFill>
                  <a:schemeClr val="accent3">
                    <a:lumMod val="50000"/>
                  </a:schemeClr>
                </a:solidFill>
                <a:latin typeface="メイリオ" panose="020B0604030504040204" pitchFamily="50" charset="-128"/>
                <a:ea typeface="メイリオ" panose="020B0604030504040204" pitchFamily="50" charset="-128"/>
              </a:rPr>
              <a:t>)</a:t>
            </a:r>
            <a:endParaRPr lang="en-US" altLang="ja-JP" b="1" dirty="0">
              <a:solidFill>
                <a:schemeClr val="accent3">
                  <a:lumMod val="50000"/>
                </a:schemeClr>
              </a:solidFill>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3707936" y="4942760"/>
            <a:ext cx="2201693" cy="349968"/>
          </a:xfrm>
          <a:prstGeom prst="rect">
            <a:avLst/>
          </a:prstGeom>
          <a:noFill/>
        </p:spPr>
        <p:txBody>
          <a:bodyPr wrap="none" rtlCol="0">
            <a:spAutoFit/>
          </a:bodyPr>
          <a:lstStyle/>
          <a:p>
            <a:pPr algn="ctr">
              <a:lnSpc>
                <a:spcPct val="93000"/>
              </a:lnSpc>
              <a:defRPr/>
            </a:pPr>
            <a:r>
              <a:rPr lang="en-US" altLang="ja-JP" b="1" dirty="0" smtClean="0">
                <a:solidFill>
                  <a:schemeClr val="bg2">
                    <a:lumMod val="25000"/>
                  </a:schemeClr>
                </a:solidFill>
                <a:latin typeface="メイリオ" panose="020B0604030504040204" pitchFamily="50" charset="-128"/>
                <a:ea typeface="メイリオ" panose="020B0604030504040204" pitchFamily="50" charset="-128"/>
              </a:rPr>
              <a:t>ATSUSHI(</a:t>
            </a:r>
            <a:r>
              <a:rPr lang="ja-JP" altLang="en-US" b="1" dirty="0" smtClean="0">
                <a:solidFill>
                  <a:schemeClr val="bg2">
                    <a:lumMod val="25000"/>
                  </a:schemeClr>
                </a:solidFill>
                <a:latin typeface="メイリオ" panose="020B0604030504040204" pitchFamily="50" charset="-128"/>
                <a:ea typeface="メイリオ" panose="020B0604030504040204" pitchFamily="50" charset="-128"/>
              </a:rPr>
              <a:t>緑の目</a:t>
            </a:r>
            <a:r>
              <a:rPr lang="en-US" altLang="ja-JP" b="1" dirty="0" smtClean="0">
                <a:solidFill>
                  <a:schemeClr val="bg2">
                    <a:lumMod val="25000"/>
                  </a:schemeClr>
                </a:solidFill>
                <a:latin typeface="メイリオ" panose="020B0604030504040204" pitchFamily="50" charset="-128"/>
                <a:ea typeface="メイリオ" panose="020B0604030504040204" pitchFamily="50" charset="-128"/>
              </a:rPr>
              <a:t>)</a:t>
            </a:r>
            <a:endParaRPr lang="en-US" altLang="ja-JP"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212384" y="2025473"/>
            <a:ext cx="2954656" cy="435760"/>
          </a:xfrm>
          <a:prstGeom prst="rect">
            <a:avLst/>
          </a:prstGeom>
          <a:noFill/>
        </p:spPr>
        <p:txBody>
          <a:bodyPr wrap="none" rtlCol="0">
            <a:spAutoFit/>
          </a:bodyPr>
          <a:lstStyle/>
          <a:p>
            <a:pPr algn="ctr">
              <a:lnSpc>
                <a:spcPct val="93000"/>
              </a:lnSpc>
              <a:defRPr/>
            </a:pPr>
            <a:r>
              <a:rPr lang="en-US" altLang="ja-JP" sz="1200" dirty="0" smtClean="0">
                <a:solidFill>
                  <a:schemeClr val="tx2">
                    <a:lumMod val="75000"/>
                  </a:schemeClr>
                </a:solidFill>
                <a:latin typeface="メイリオ" panose="020B0604030504040204" pitchFamily="50" charset="-128"/>
                <a:ea typeface="メイリオ" panose="020B0604030504040204" pitchFamily="50" charset="-128"/>
              </a:rPr>
              <a:t>AMBA(</a:t>
            </a: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アンバー</a:t>
            </a:r>
            <a:r>
              <a:rPr lang="en-US" altLang="ja-JP" sz="1200" dirty="0" smtClean="0">
                <a:solidFill>
                  <a:schemeClr val="tx2">
                    <a:lumMod val="75000"/>
                  </a:schemeClr>
                </a:solidFill>
                <a:latin typeface="メイリオ" panose="020B0604030504040204" pitchFamily="50" charset="-128"/>
                <a:ea typeface="メイリオ" panose="020B0604030504040204" pitchFamily="50" charset="-128"/>
              </a:rPr>
              <a:t>)</a:t>
            </a: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のボーカル。</a:t>
            </a:r>
            <a:endParaRPr lang="en-US" altLang="ja-JP" sz="1200" dirty="0" smtClean="0">
              <a:solidFill>
                <a:schemeClr val="tx2">
                  <a:lumMod val="75000"/>
                </a:schemeClr>
              </a:solidFill>
              <a:latin typeface="メイリオ" panose="020B0604030504040204" pitchFamily="50" charset="-128"/>
              <a:ea typeface="メイリオ" panose="020B0604030504040204" pitchFamily="50" charset="-128"/>
            </a:endParaRPr>
          </a:p>
          <a:p>
            <a:pPr algn="ctr">
              <a:lnSpc>
                <a:spcPct val="93000"/>
              </a:lnSpc>
              <a:defRPr/>
            </a:pPr>
            <a:r>
              <a:rPr kumimoji="1" lang="ja-JP" altLang="en-US" sz="1200" dirty="0" smtClean="0">
                <a:solidFill>
                  <a:schemeClr val="tx2">
                    <a:lumMod val="75000"/>
                  </a:schemeClr>
                </a:solidFill>
                <a:latin typeface="メイリオ" panose="020B0604030504040204" pitchFamily="50" charset="-128"/>
                <a:ea typeface="メイリオ" panose="020B0604030504040204" pitchFamily="50" charset="-128"/>
              </a:rPr>
              <a:t>クールな外見と違い</a:t>
            </a:r>
            <a:r>
              <a:rPr kumimoji="1" lang="ja-JP" altLang="en-US" sz="1200" dirty="0" err="1" smtClean="0">
                <a:solidFill>
                  <a:schemeClr val="tx2">
                    <a:lumMod val="75000"/>
                  </a:schemeClr>
                </a:solidFill>
                <a:latin typeface="メイリオ" panose="020B0604030504040204" pitchFamily="50" charset="-128"/>
                <a:ea typeface="メイリオ" panose="020B0604030504040204" pitchFamily="50" charset="-128"/>
              </a:rPr>
              <a:t>おちゃらけた</a:t>
            </a:r>
            <a:r>
              <a:rPr kumimoji="1" lang="ja-JP" altLang="en-US" sz="1200" dirty="0" smtClean="0">
                <a:solidFill>
                  <a:schemeClr val="tx2">
                    <a:lumMod val="75000"/>
                  </a:schemeClr>
                </a:solidFill>
                <a:latin typeface="メイリオ" panose="020B0604030504040204" pitchFamily="50" charset="-128"/>
                <a:ea typeface="メイリオ" panose="020B0604030504040204" pitchFamily="50" charset="-128"/>
              </a:rPr>
              <a:t>男性。</a:t>
            </a:r>
            <a:endParaRPr kumimoji="1" lang="ja-JP" altLang="en-US" sz="1200" dirty="0">
              <a:solidFill>
                <a:schemeClr val="tx2">
                  <a:lumMod val="75000"/>
                </a:schemeClr>
              </a:solidFill>
            </a:endParaRPr>
          </a:p>
        </p:txBody>
      </p:sp>
      <p:sp>
        <p:nvSpPr>
          <p:cNvPr id="31" name="テキスト ボックス 30"/>
          <p:cNvSpPr txBox="1"/>
          <p:nvPr/>
        </p:nvSpPr>
        <p:spPr>
          <a:xfrm>
            <a:off x="3930736" y="3065800"/>
            <a:ext cx="2146485" cy="435760"/>
          </a:xfrm>
          <a:prstGeom prst="rect">
            <a:avLst/>
          </a:prstGeom>
          <a:noFill/>
        </p:spPr>
        <p:txBody>
          <a:bodyPr wrap="none" rtlCol="0">
            <a:spAutoFit/>
          </a:bodyPr>
          <a:lstStyle/>
          <a:p>
            <a:pPr algn="ctr">
              <a:lnSpc>
                <a:spcPct val="93000"/>
              </a:lnSpc>
              <a:defRPr/>
            </a:pPr>
            <a:r>
              <a:rPr lang="en-US" altLang="ja-JP" sz="1200" dirty="0" smtClean="0">
                <a:solidFill>
                  <a:schemeClr val="accent2">
                    <a:lumMod val="75000"/>
                  </a:schemeClr>
                </a:solidFill>
                <a:latin typeface="メイリオ" panose="020B0604030504040204" pitchFamily="50" charset="-128"/>
                <a:ea typeface="メイリオ" panose="020B0604030504040204" pitchFamily="50" charset="-128"/>
              </a:rPr>
              <a:t>AMBA(</a:t>
            </a: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アンバー</a:t>
            </a:r>
            <a:r>
              <a:rPr lang="en-US" altLang="ja-JP" sz="1200" dirty="0" smtClean="0">
                <a:solidFill>
                  <a:schemeClr val="accent2">
                    <a:lumMod val="75000"/>
                  </a:schemeClr>
                </a:solidFill>
                <a:latin typeface="メイリオ" panose="020B0604030504040204" pitchFamily="50" charset="-128"/>
                <a:ea typeface="メイリオ" panose="020B0604030504040204" pitchFamily="50" charset="-128"/>
              </a:rPr>
              <a:t>)</a:t>
            </a: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のギター。</a:t>
            </a:r>
            <a:endParaRPr lang="ja-JP" altLang="en-US" sz="1200" dirty="0">
              <a:solidFill>
                <a:schemeClr val="accent2">
                  <a:lumMod val="7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元気で面倒見のよい男性。</a:t>
            </a:r>
            <a:endParaRPr lang="ja-JP" altLang="en-US" sz="1200"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2940507" y="4166898"/>
            <a:ext cx="2146485" cy="607474"/>
          </a:xfrm>
          <a:prstGeom prst="rect">
            <a:avLst/>
          </a:prstGeom>
          <a:noFill/>
        </p:spPr>
        <p:txBody>
          <a:bodyPr wrap="none" rtlCol="0">
            <a:spAutoFit/>
          </a:bodyPr>
          <a:lstStyle/>
          <a:p>
            <a:pPr algn="ctr">
              <a:lnSpc>
                <a:spcPct val="93000"/>
              </a:lnSpc>
              <a:defRPr/>
            </a:pPr>
            <a:r>
              <a:rPr lang="en-US" altLang="ja-JP" sz="1200" dirty="0" smtClean="0">
                <a:solidFill>
                  <a:schemeClr val="accent3">
                    <a:lumMod val="50000"/>
                  </a:schemeClr>
                </a:solidFill>
                <a:latin typeface="メイリオ" panose="020B0604030504040204" pitchFamily="50" charset="-128"/>
                <a:ea typeface="メイリオ" panose="020B0604030504040204" pitchFamily="50" charset="-128"/>
              </a:rPr>
              <a:t>AMBA(</a:t>
            </a: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アンバー</a:t>
            </a:r>
            <a:r>
              <a:rPr lang="en-US" altLang="ja-JP" sz="1200" dirty="0" smtClean="0">
                <a:solidFill>
                  <a:schemeClr val="accent3">
                    <a:lumMod val="50000"/>
                  </a:schemeClr>
                </a:solidFill>
                <a:latin typeface="メイリオ" panose="020B0604030504040204" pitchFamily="50" charset="-128"/>
                <a:ea typeface="メイリオ" panose="020B0604030504040204" pitchFamily="50" charset="-128"/>
              </a:rPr>
              <a:t>)</a:t>
            </a: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のドラム。</a:t>
            </a:r>
            <a:endParaRPr lang="ja-JP" altLang="en-US" sz="1200" dirty="0">
              <a:solidFill>
                <a:schemeClr val="accent3">
                  <a:lumMod val="50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ハーフ。</a:t>
            </a:r>
            <a:endParaRPr lang="en-US" altLang="ja-JP" sz="1200" dirty="0" smtClean="0">
              <a:solidFill>
                <a:schemeClr val="accent3">
                  <a:lumMod val="50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ツンデレ</a:t>
            </a:r>
            <a:endParaRPr lang="en-US" altLang="ja-JP" sz="1200" dirty="0">
              <a:solidFill>
                <a:schemeClr val="accent3">
                  <a:lumMod val="50000"/>
                </a:schemeClr>
              </a:solidFill>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3731696" y="5297537"/>
            <a:ext cx="2146485" cy="607474"/>
          </a:xfrm>
          <a:prstGeom prst="rect">
            <a:avLst/>
          </a:prstGeom>
          <a:noFill/>
        </p:spPr>
        <p:txBody>
          <a:bodyPr wrap="none" rtlCol="0">
            <a:spAutoFit/>
          </a:bodyPr>
          <a:lstStyle/>
          <a:p>
            <a:pPr algn="ctr">
              <a:lnSpc>
                <a:spcPct val="93000"/>
              </a:lnSpc>
              <a:defRPr/>
            </a:pPr>
            <a:r>
              <a:rPr lang="en-US" altLang="ja-JP" sz="1200" dirty="0" smtClean="0">
                <a:solidFill>
                  <a:schemeClr val="bg2">
                    <a:lumMod val="25000"/>
                  </a:schemeClr>
                </a:solidFill>
                <a:latin typeface="メイリオ" panose="020B0604030504040204" pitchFamily="50" charset="-128"/>
                <a:ea typeface="メイリオ" panose="020B0604030504040204" pitchFamily="50" charset="-128"/>
              </a:rPr>
              <a:t>AMBA(</a:t>
            </a:r>
            <a:r>
              <a:rPr lang="ja-JP" altLang="en-US" sz="1200" dirty="0" smtClean="0">
                <a:solidFill>
                  <a:schemeClr val="bg2">
                    <a:lumMod val="25000"/>
                  </a:schemeClr>
                </a:solidFill>
                <a:latin typeface="メイリオ" panose="020B0604030504040204" pitchFamily="50" charset="-128"/>
                <a:ea typeface="メイリオ" panose="020B0604030504040204" pitchFamily="50" charset="-128"/>
              </a:rPr>
              <a:t>アンバー</a:t>
            </a:r>
            <a:r>
              <a:rPr lang="en-US" altLang="ja-JP" sz="1200" dirty="0" smtClean="0">
                <a:solidFill>
                  <a:schemeClr val="bg2">
                    <a:lumMod val="25000"/>
                  </a:schemeClr>
                </a:solidFill>
                <a:latin typeface="メイリオ" panose="020B0604030504040204" pitchFamily="50" charset="-128"/>
                <a:ea typeface="メイリオ" panose="020B0604030504040204" pitchFamily="50" charset="-128"/>
              </a:rPr>
              <a:t>)</a:t>
            </a:r>
            <a:r>
              <a:rPr lang="ja-JP" altLang="en-US" sz="1200" dirty="0" smtClean="0">
                <a:solidFill>
                  <a:schemeClr val="bg2">
                    <a:lumMod val="25000"/>
                  </a:schemeClr>
                </a:solidFill>
                <a:latin typeface="メイリオ" panose="020B0604030504040204" pitchFamily="50" charset="-128"/>
                <a:ea typeface="メイリオ" panose="020B0604030504040204" pitchFamily="50" charset="-128"/>
              </a:rPr>
              <a:t>のベース</a:t>
            </a:r>
            <a:r>
              <a:rPr lang="ja-JP" altLang="en-US" sz="1200" dirty="0" smtClean="0">
                <a:solidFill>
                  <a:schemeClr val="bg2">
                    <a:lumMod val="25000"/>
                  </a:schemeClr>
                </a:solidFill>
                <a:latin typeface="メイリオ" panose="020B0604030504040204" pitchFamily="50" charset="-128"/>
                <a:ea typeface="メイリオ" panose="020B0604030504040204" pitchFamily="50" charset="-128"/>
              </a:rPr>
              <a:t>。</a:t>
            </a:r>
            <a:endParaRPr lang="ja-JP" altLang="en-US" sz="12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chemeClr val="bg2">
                    <a:lumMod val="25000"/>
                  </a:schemeClr>
                </a:solidFill>
                <a:latin typeface="メイリオ" panose="020B0604030504040204" pitchFamily="50" charset="-128"/>
                <a:ea typeface="メイリオ" panose="020B0604030504040204" pitchFamily="50" charset="-128"/>
              </a:rPr>
              <a:t>最年少。</a:t>
            </a:r>
            <a:endParaRPr lang="ja-JP" altLang="en-US" sz="12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chemeClr val="bg2">
                    <a:lumMod val="25000"/>
                  </a:schemeClr>
                </a:solidFill>
                <a:latin typeface="メイリオ" panose="020B0604030504040204" pitchFamily="50" charset="-128"/>
                <a:ea typeface="メイリオ" panose="020B0604030504040204" pitchFamily="50" charset="-128"/>
              </a:rPr>
              <a:t>あどけない少年タイプ。</a:t>
            </a:r>
            <a:endParaRPr lang="en-US" altLang="ja-JP" sz="1200" dirty="0">
              <a:solidFill>
                <a:schemeClr val="bg2">
                  <a:lumMod val="25000"/>
                </a:schemeClr>
              </a:solidFill>
              <a:latin typeface="メイリオ" panose="020B0604030504040204" pitchFamily="50" charset="-128"/>
              <a:ea typeface="メイリオ" panose="020B0604030504040204" pitchFamily="50" charset="-128"/>
            </a:endParaRPr>
          </a:p>
        </p:txBody>
      </p:sp>
      <p:pic>
        <p:nvPicPr>
          <p:cNvPr id="35" name="図 3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38991" y="757298"/>
            <a:ext cx="4857750" cy="723900"/>
          </a:xfrm>
          <a:prstGeom prst="rect">
            <a:avLst/>
          </a:prstGeom>
        </p:spPr>
      </p:pic>
    </p:spTree>
    <p:extLst>
      <p:ext uri="{BB962C8B-B14F-4D97-AF65-F5344CB8AC3E}">
        <p14:creationId xmlns:p14="http://schemas.microsoft.com/office/powerpoint/2010/main" val="3286123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980901" y="1484784"/>
            <a:ext cx="6975475" cy="4535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ファッション雑誌の編集部員・彩は街中で前世に恋人と生き別れるヴィジョンを</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見てしまう。</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ちょうど、彩は人気バンド</a:t>
            </a:r>
            <a:r>
              <a:rPr lang="en-US" altLang="ja-JP" sz="1400" dirty="0" smtClean="0">
                <a:solidFill>
                  <a:srgbClr val="660066"/>
                </a:solidFill>
                <a:latin typeface="メイリオ" panose="020B0604030504040204" pitchFamily="50" charset="-128"/>
              </a:rPr>
              <a:t>AMBA</a:t>
            </a:r>
            <a:r>
              <a:rPr lang="ja-JP" altLang="en-US" sz="1400" dirty="0" err="1" smtClean="0">
                <a:solidFill>
                  <a:srgbClr val="660066"/>
                </a:solidFill>
                <a:latin typeface="メイリオ" panose="020B0604030504040204" pitchFamily="50" charset="-128"/>
              </a:rPr>
              <a:t>への</a:t>
            </a:r>
            <a:r>
              <a:rPr lang="ja-JP" altLang="en-US" sz="1400" dirty="0" smtClean="0">
                <a:solidFill>
                  <a:srgbClr val="660066"/>
                </a:solidFill>
                <a:latin typeface="メイリオ" panose="020B0604030504040204" pitchFamily="50" charset="-128"/>
              </a:rPr>
              <a:t>密着取材に向けてのリサーチをしているところだった。</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そして取材初日</a:t>
            </a:r>
            <a:r>
              <a:rPr lang="en-US" altLang="ja-JP" sz="1400" dirty="0" smtClean="0">
                <a:solidFill>
                  <a:srgbClr val="660066"/>
                </a:solidFill>
                <a:latin typeface="メイリオ" panose="020B0604030504040204" pitchFamily="50" charset="-128"/>
              </a:rPr>
              <a:t>AMBA</a:t>
            </a:r>
            <a:r>
              <a:rPr lang="ja-JP" altLang="en-US" sz="1400" dirty="0" smtClean="0">
                <a:solidFill>
                  <a:srgbClr val="660066"/>
                </a:solidFill>
                <a:latin typeface="メイリオ" panose="020B0604030504040204" pitchFamily="50" charset="-128"/>
              </a:rPr>
              <a:t>の</a:t>
            </a:r>
            <a:r>
              <a:rPr lang="en-US" altLang="ja-JP" sz="1400" dirty="0" smtClean="0">
                <a:solidFill>
                  <a:srgbClr val="660066"/>
                </a:solidFill>
                <a:latin typeface="メイリオ" panose="020B0604030504040204" pitchFamily="50" charset="-128"/>
              </a:rPr>
              <a:t>4</a:t>
            </a:r>
            <a:r>
              <a:rPr lang="ja-JP" altLang="en-US" sz="1400" dirty="0" smtClean="0">
                <a:solidFill>
                  <a:srgbClr val="660066"/>
                </a:solidFill>
                <a:latin typeface="メイリオ" panose="020B0604030504040204" pitchFamily="50" charset="-128"/>
              </a:rPr>
              <a:t>人に会うと、彩は何故か不思議な安堵感に包まれるのだった。</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この中に前世の恋人がいる</a:t>
            </a:r>
            <a:r>
              <a:rPr lang="en-US" altLang="ja-JP" sz="1400" dirty="0" smtClean="0">
                <a:solidFill>
                  <a:srgbClr val="660066"/>
                </a:solidFill>
                <a:latin typeface="メイリオ" panose="020B0604030504040204" pitchFamily="50" charset="-128"/>
              </a:rPr>
              <a:t>…</a:t>
            </a:r>
            <a:r>
              <a:rPr lang="ja-JP" altLang="en-US" sz="1400" dirty="0" err="1" smtClean="0">
                <a:solidFill>
                  <a:srgbClr val="660066"/>
                </a:solidFill>
                <a:latin typeface="メイリオ" panose="020B0604030504040204" pitchFamily="50" charset="-128"/>
              </a:rPr>
              <a:t>。</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彩</a:t>
            </a:r>
            <a:r>
              <a:rPr lang="ja-JP" altLang="en-US" sz="1400" dirty="0" smtClean="0">
                <a:solidFill>
                  <a:srgbClr val="660066"/>
                </a:solidFill>
                <a:latin typeface="メイリオ" panose="020B0604030504040204" pitchFamily="50" charset="-128"/>
              </a:rPr>
              <a:t>の揺れ動く気持ちは日増しに強くなる。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前世のヴィジョンで恋人に関して彩が覚えているのは目の色だけだった。</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バンドメンバーとの楽しくロマンチックな時間は彩を幸せな気分にする。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だが</a:t>
            </a:r>
            <a:r>
              <a:rPr lang="en-US" altLang="ja-JP" sz="1400" dirty="0" smtClean="0">
                <a:solidFill>
                  <a:srgbClr val="660066"/>
                </a:solidFill>
                <a:latin typeface="メイリオ" panose="020B0604030504040204" pitchFamily="50" charset="-128"/>
              </a:rPr>
              <a:t>AMBA</a:t>
            </a:r>
            <a:r>
              <a:rPr lang="ja-JP" altLang="en-US" sz="1400" dirty="0" smtClean="0">
                <a:solidFill>
                  <a:srgbClr val="660066"/>
                </a:solidFill>
                <a:latin typeface="メイリオ" panose="020B0604030504040204" pitchFamily="50" charset="-128"/>
              </a:rPr>
              <a:t>のツアー打ち合わせの際、彩は恐ろしいヴィジョンを見てしまう。</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大破</a:t>
            </a:r>
            <a:r>
              <a:rPr lang="ja-JP" altLang="en-US" sz="1400" dirty="0" smtClean="0">
                <a:solidFill>
                  <a:srgbClr val="660066"/>
                </a:solidFill>
                <a:latin typeface="メイリオ" panose="020B0604030504040204" pitchFamily="50" charset="-128"/>
              </a:rPr>
              <a:t>したバスの映像</a:t>
            </a:r>
            <a:r>
              <a:rPr lang="en-US" altLang="ja-JP" sz="1400" dirty="0" smtClean="0">
                <a:solidFill>
                  <a:srgbClr val="660066"/>
                </a:solidFill>
                <a:latin typeface="メイリオ" panose="020B0604030504040204" pitchFamily="50" charset="-128"/>
              </a:rPr>
              <a:t>…</a:t>
            </a:r>
            <a:r>
              <a:rPr lang="ja-JP" altLang="en-US" sz="1400" dirty="0" err="1" smtClean="0">
                <a:solidFill>
                  <a:srgbClr val="660066"/>
                </a:solidFill>
                <a:latin typeface="メイリオ" panose="020B0604030504040204" pitchFamily="50" charset="-128"/>
              </a:rPr>
              <a:t>。</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果たしてこの不吉な映像は何なのか？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彩と運命との戦いが始まる。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dirty="0" smtClean="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ゲームの概要・</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ストーリ</a:t>
            </a: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ー</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6638" y="764704"/>
            <a:ext cx="1990725" cy="723900"/>
          </a:xfrm>
          <a:prstGeom prst="rect">
            <a:avLst/>
          </a:prstGeom>
        </p:spPr>
      </p:pic>
    </p:spTree>
    <p:extLst>
      <p:ext uri="{BB962C8B-B14F-4D97-AF65-F5344CB8AC3E}">
        <p14:creationId xmlns:p14="http://schemas.microsoft.com/office/powerpoint/2010/main" val="37189887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755650" y="1637283"/>
            <a:ext cx="7776790" cy="40239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b="1" dirty="0" smtClean="0">
                <a:solidFill>
                  <a:srgbClr val="660066"/>
                </a:solidFill>
                <a:latin typeface="メイリオ" panose="020B0604030504040204" pitchFamily="50" charset="-128"/>
              </a:rPr>
              <a:t>■</a:t>
            </a:r>
            <a:r>
              <a:rPr lang="en-US" altLang="ja-JP" sz="1400" b="1" dirty="0" smtClean="0">
                <a:solidFill>
                  <a:srgbClr val="660066"/>
                </a:solidFill>
                <a:latin typeface="メイリオ" panose="020B0604030504040204" pitchFamily="50" charset="-128"/>
              </a:rPr>
              <a:t>AMBA(</a:t>
            </a:r>
            <a:r>
              <a:rPr lang="ja-JP" altLang="en-US" sz="1400" b="1" dirty="0" smtClean="0">
                <a:solidFill>
                  <a:srgbClr val="660066"/>
                </a:solidFill>
                <a:latin typeface="メイリオ" panose="020B0604030504040204" pitchFamily="50" charset="-128"/>
              </a:rPr>
              <a:t>アンバー</a:t>
            </a:r>
            <a:r>
              <a:rPr lang="en-US" altLang="ja-JP" sz="1400" b="1" dirty="0" smtClean="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a:t>
            </a:r>
            <a:r>
              <a:rPr lang="ja-JP" altLang="en-US" sz="1400" b="1" dirty="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a:t>
            </a:r>
            <a:endParaRPr lang="en-US" altLang="ja-JP" sz="1400" b="1"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売り出し中の大人気バンド</a:t>
            </a:r>
            <a:r>
              <a:rPr lang="ja-JP" altLang="en-US" sz="1400" dirty="0" smtClean="0">
                <a:solidFill>
                  <a:srgbClr val="660066"/>
                </a:solidFill>
                <a:latin typeface="メイリオ" panose="020B0604030504040204" pitchFamily="50" charset="-128"/>
              </a:rPr>
              <a:t>。</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en-US" altLang="ja-JP" sz="1400" dirty="0" smtClean="0">
                <a:solidFill>
                  <a:srgbClr val="660066"/>
                </a:solidFill>
                <a:latin typeface="メイリオ" panose="020B0604030504040204" pitchFamily="50" charset="-128"/>
              </a:rPr>
              <a:t>4</a:t>
            </a:r>
            <a:r>
              <a:rPr lang="ja-JP" altLang="en-US" sz="1400" dirty="0" smtClean="0">
                <a:solidFill>
                  <a:srgbClr val="660066"/>
                </a:solidFill>
                <a:latin typeface="メイリオ" panose="020B0604030504040204" pitchFamily="50" charset="-128"/>
              </a:rPr>
              <a:t>人編成で強い団結力。</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だが、彩は交流を通して悲劇が</a:t>
            </a:r>
            <a:r>
              <a:rPr lang="en-US" altLang="ja-JP" sz="1400" dirty="0" smtClean="0">
                <a:solidFill>
                  <a:srgbClr val="660066"/>
                </a:solidFill>
                <a:latin typeface="メイリオ" panose="020B0604030504040204" pitchFamily="50" charset="-128"/>
              </a:rPr>
              <a:t>4</a:t>
            </a:r>
            <a:r>
              <a:rPr lang="ja-JP" altLang="en-US" sz="1400" dirty="0" smtClean="0">
                <a:solidFill>
                  <a:srgbClr val="660066"/>
                </a:solidFill>
                <a:latin typeface="メイリオ" panose="020B0604030504040204" pitchFamily="50" charset="-128"/>
              </a:rPr>
              <a:t>人に運命づけられている</a:t>
            </a:r>
            <a:r>
              <a:rPr lang="ja-JP" altLang="en-US" sz="1400" dirty="0" smtClean="0">
                <a:solidFill>
                  <a:srgbClr val="660066"/>
                </a:solidFill>
                <a:latin typeface="メイリオ" panose="020B0604030504040204" pitchFamily="50" charset="-128"/>
              </a:rPr>
              <a:t>ヴィジョンを見てしまう。</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b="1" dirty="0">
              <a:solidFill>
                <a:srgbClr val="660066"/>
              </a:solidFill>
              <a:latin typeface="メイリオ" panose="020B0604030504040204" pitchFamily="50" charset="-128"/>
            </a:endParaRPr>
          </a:p>
          <a:p>
            <a:pPr>
              <a:lnSpc>
                <a:spcPct val="150000"/>
              </a:lnSpc>
              <a:spcBef>
                <a:spcPct val="0"/>
              </a:spcBef>
              <a:buNone/>
            </a:pPr>
            <a:r>
              <a:rPr lang="ja-JP" altLang="en-US" sz="1400" b="1" dirty="0" smtClean="0">
                <a:solidFill>
                  <a:srgbClr val="660066"/>
                </a:solidFill>
                <a:latin typeface="メイリオ" panose="020B0604030504040204" pitchFamily="50" charset="-128"/>
              </a:rPr>
              <a:t>■時空の裂け目・</a:t>
            </a:r>
            <a:r>
              <a:rPr lang="ja-JP" altLang="en-US" sz="1400" b="1" dirty="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a:t>
            </a:r>
            <a:endParaRPr lang="en-US" altLang="ja-JP" sz="1400" b="1" dirty="0" smtClean="0">
              <a:solidFill>
                <a:srgbClr val="660066"/>
              </a:solidFill>
              <a:latin typeface="メイリオ" panose="020B0604030504040204" pitchFamily="50" charset="-128"/>
            </a:endParaRPr>
          </a:p>
          <a:p>
            <a:pPr>
              <a:lnSpc>
                <a:spcPct val="150000"/>
              </a:lnSpc>
              <a:spcBef>
                <a:spcPct val="0"/>
              </a:spcBef>
              <a:buNone/>
            </a:pPr>
            <a:r>
              <a:rPr lang="ja-JP" altLang="en-US" sz="1400" dirty="0" smtClean="0">
                <a:solidFill>
                  <a:srgbClr val="660066"/>
                </a:solidFill>
                <a:latin typeface="メイリオ" panose="020B0604030504040204" pitchFamily="50" charset="-128"/>
              </a:rPr>
              <a:t>彩</a:t>
            </a:r>
            <a:r>
              <a:rPr lang="ja-JP" altLang="en-US" sz="1400" dirty="0" smtClean="0">
                <a:solidFill>
                  <a:srgbClr val="660066"/>
                </a:solidFill>
                <a:latin typeface="メイリオ" panose="020B0604030504040204" pitchFamily="50" charset="-128"/>
              </a:rPr>
              <a:t>は時空の裂け目から過去や未来を見ることがある</a:t>
            </a:r>
            <a:r>
              <a:rPr lang="ja-JP" altLang="en-US" sz="1400" dirty="0" smtClean="0">
                <a:solidFill>
                  <a:srgbClr val="660066"/>
                </a:solidFill>
                <a:latin typeface="メイリオ" panose="020B0604030504040204" pitchFamily="50" charset="-128"/>
              </a:rPr>
              <a:t>。</a:t>
            </a:r>
            <a:endParaRPr lang="en-US" altLang="ja-JP" sz="1400" dirty="0" smtClean="0">
              <a:solidFill>
                <a:srgbClr val="660066"/>
              </a:solidFill>
              <a:latin typeface="メイリオ" panose="020B0604030504040204" pitchFamily="50" charset="-128"/>
            </a:endParaRPr>
          </a:p>
          <a:p>
            <a:pPr>
              <a:lnSpc>
                <a:spcPct val="150000"/>
              </a:lnSpc>
              <a:spcBef>
                <a:spcPct val="0"/>
              </a:spcBef>
              <a:buNone/>
            </a:pPr>
            <a:r>
              <a:rPr lang="ja-JP" altLang="en-US" sz="1400" dirty="0" smtClean="0">
                <a:solidFill>
                  <a:srgbClr val="660066"/>
                </a:solidFill>
                <a:latin typeface="メイリオ" panose="020B0604030504040204" pitchFamily="50" charset="-128"/>
              </a:rPr>
              <a:t>なぜ、そうなったかはストーリーを追うにつれ明らかになる</a:t>
            </a:r>
            <a:r>
              <a:rPr lang="ja-JP" altLang="en-US" sz="1400" dirty="0" smtClean="0">
                <a:solidFill>
                  <a:srgbClr val="660066"/>
                </a:solidFill>
                <a:latin typeface="メイリオ" panose="020B0604030504040204" pitchFamily="50" charset="-128"/>
              </a:rPr>
              <a:t>。</a:t>
            </a:r>
            <a:endParaRPr lang="en-US" altLang="ja-JP" sz="1400" b="1" dirty="0">
              <a:solidFill>
                <a:srgbClr val="660066"/>
              </a:solidFill>
              <a:latin typeface="メイリオ" panose="020B0604030504040204" pitchFamily="50" charset="-128"/>
            </a:endParaRPr>
          </a:p>
          <a:p>
            <a:pPr eaLnBrk="1" hangingPunct="1">
              <a:lnSpc>
                <a:spcPct val="150000"/>
              </a:lnSpc>
              <a:spcBef>
                <a:spcPct val="0"/>
              </a:spcBef>
              <a:buFontTx/>
              <a:buNone/>
            </a:pPr>
            <a:endParaRPr lang="ja-JP" altLang="en-US" sz="1400" dirty="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その他設定</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9975" y="760884"/>
            <a:ext cx="1924050" cy="723900"/>
          </a:xfrm>
          <a:prstGeom prst="rect">
            <a:avLst/>
          </a:prstGeom>
        </p:spPr>
      </p:pic>
    </p:spTree>
    <p:extLst>
      <p:ext uri="{BB962C8B-B14F-4D97-AF65-F5344CB8AC3E}">
        <p14:creationId xmlns:p14="http://schemas.microsoft.com/office/powerpoint/2010/main" val="3016091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5292080" y="5511824"/>
            <a:ext cx="2651125"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en-US" altLang="ja-JP" sz="1200" dirty="0">
                <a:solidFill>
                  <a:srgbClr val="660066"/>
                </a:solidFill>
                <a:latin typeface="メイリオ" panose="020B0604030504040204" pitchFamily="50" charset="-128"/>
              </a:rPr>
              <a:t>※</a:t>
            </a:r>
            <a:r>
              <a:rPr lang="ja-JP" altLang="en-US" sz="1200" dirty="0">
                <a:solidFill>
                  <a:srgbClr val="660066"/>
                </a:solidFill>
                <a:latin typeface="メイリオ" panose="020B0604030504040204" pitchFamily="50" charset="-128"/>
              </a:rPr>
              <a:t>初回は進行中のステージクリア後、</a:t>
            </a:r>
            <a:endParaRPr lang="en-US" altLang="ja-JP" sz="12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200" dirty="0">
                <a:solidFill>
                  <a:srgbClr val="660066"/>
                </a:solidFill>
                <a:latin typeface="メイリオ" panose="020B0604030504040204" pitchFamily="50" charset="-128"/>
              </a:rPr>
              <a:t>次のステージ内容を見れます。</a:t>
            </a:r>
            <a:endParaRPr lang="en-US" altLang="ja-JP" sz="1200" dirty="0">
              <a:solidFill>
                <a:srgbClr val="660066"/>
              </a:solidFill>
              <a:latin typeface="メイリオ" panose="020B0604030504040204" pitchFamily="50" charset="-128"/>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ゲームの基本構成</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 10"/>
          <p:cNvSpPr/>
          <p:nvPr/>
        </p:nvSpPr>
        <p:spPr>
          <a:xfrm>
            <a:off x="457200"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プロローグ</a:t>
            </a:r>
            <a:endParaRPr kumimoji="1" lang="ja-JP" altLang="en-US" dirty="0">
              <a:solidFill>
                <a:srgbClr val="660066"/>
              </a:solidFill>
            </a:endParaRPr>
          </a:p>
        </p:txBody>
      </p:sp>
      <p:sp>
        <p:nvSpPr>
          <p:cNvPr id="12" name="角丸四角形 11"/>
          <p:cNvSpPr/>
          <p:nvPr/>
        </p:nvSpPr>
        <p:spPr>
          <a:xfrm>
            <a:off x="2798756"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パートナー</a:t>
            </a:r>
            <a:endParaRPr kumimoji="1" lang="en-US" altLang="ja-JP" dirty="0" smtClean="0">
              <a:solidFill>
                <a:srgbClr val="660066"/>
              </a:solidFill>
            </a:endParaRPr>
          </a:p>
          <a:p>
            <a:pPr algn="ctr"/>
            <a:r>
              <a:rPr kumimoji="1" lang="ja-JP" altLang="en-US" dirty="0" smtClean="0">
                <a:solidFill>
                  <a:srgbClr val="660066"/>
                </a:solidFill>
              </a:rPr>
              <a:t>選択</a:t>
            </a:r>
            <a:endParaRPr kumimoji="1" lang="ja-JP" altLang="en-US" dirty="0">
              <a:solidFill>
                <a:srgbClr val="660066"/>
              </a:solidFill>
            </a:endParaRPr>
          </a:p>
        </p:txBody>
      </p:sp>
      <p:sp>
        <p:nvSpPr>
          <p:cNvPr id="13" name="角丸四角形 12"/>
          <p:cNvSpPr/>
          <p:nvPr/>
        </p:nvSpPr>
        <p:spPr>
          <a:xfrm>
            <a:off x="5148064"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660066"/>
                </a:solidFill>
              </a:rPr>
              <a:t>各ステージの</a:t>
            </a:r>
            <a:endParaRPr lang="en-US" altLang="ja-JP" dirty="0" smtClean="0">
              <a:solidFill>
                <a:srgbClr val="660066"/>
              </a:solidFill>
            </a:endParaRPr>
          </a:p>
          <a:p>
            <a:pPr algn="ctr"/>
            <a:r>
              <a:rPr kumimoji="1" lang="ja-JP" altLang="en-US" dirty="0">
                <a:solidFill>
                  <a:srgbClr val="660066"/>
                </a:solidFill>
              </a:rPr>
              <a:t>ストーリ</a:t>
            </a:r>
            <a:r>
              <a:rPr kumimoji="1" lang="ja-JP" altLang="en-US" dirty="0" smtClean="0">
                <a:solidFill>
                  <a:srgbClr val="660066"/>
                </a:solidFill>
              </a:rPr>
              <a:t>ー</a:t>
            </a:r>
            <a:endParaRPr kumimoji="1" lang="ja-JP" altLang="en-US" dirty="0">
              <a:solidFill>
                <a:srgbClr val="660066"/>
              </a:solidFill>
            </a:endParaRPr>
          </a:p>
        </p:txBody>
      </p:sp>
      <p:sp>
        <p:nvSpPr>
          <p:cNvPr id="14" name="右矢印 13"/>
          <p:cNvSpPr/>
          <p:nvPr/>
        </p:nvSpPr>
        <p:spPr>
          <a:xfrm>
            <a:off x="2292797" y="4403427"/>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a:off x="4634771" y="4403427"/>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2788" y="757387"/>
            <a:ext cx="2638425" cy="723900"/>
          </a:xfrm>
          <a:prstGeom prst="rect">
            <a:avLst/>
          </a:prstGeom>
        </p:spPr>
      </p:pic>
      <p:sp>
        <p:nvSpPr>
          <p:cNvPr id="17" name="角丸四角形 16"/>
          <p:cNvSpPr/>
          <p:nvPr/>
        </p:nvSpPr>
        <p:spPr>
          <a:xfrm>
            <a:off x="429084" y="1735634"/>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660066"/>
                </a:solidFill>
              </a:rPr>
              <a:t>TOP</a:t>
            </a:r>
            <a:r>
              <a:rPr kumimoji="1" lang="ja-JP" altLang="en-US" dirty="0" smtClean="0">
                <a:solidFill>
                  <a:srgbClr val="660066"/>
                </a:solidFill>
              </a:rPr>
              <a:t>ページ</a:t>
            </a:r>
            <a:endParaRPr kumimoji="1" lang="ja-JP" altLang="en-US" dirty="0">
              <a:solidFill>
                <a:srgbClr val="660066"/>
              </a:solidFill>
            </a:endParaRPr>
          </a:p>
        </p:txBody>
      </p:sp>
      <p:sp>
        <p:nvSpPr>
          <p:cNvPr id="18" name="右矢印 17"/>
          <p:cNvSpPr/>
          <p:nvPr/>
        </p:nvSpPr>
        <p:spPr>
          <a:xfrm rot="5400000">
            <a:off x="1082563" y="3301829"/>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a:off x="2787204" y="1735634"/>
            <a:ext cx="1738536" cy="1584176"/>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お問い合わせ、利用規約など</a:t>
            </a:r>
            <a:endParaRPr kumimoji="1" lang="ja-JP" altLang="en-US" dirty="0">
              <a:solidFill>
                <a:srgbClr val="660066"/>
              </a:solidFill>
            </a:endParaRPr>
          </a:p>
        </p:txBody>
      </p:sp>
      <p:sp>
        <p:nvSpPr>
          <p:cNvPr id="20" name="右矢印 19"/>
          <p:cNvSpPr/>
          <p:nvPr/>
        </p:nvSpPr>
        <p:spPr>
          <a:xfrm>
            <a:off x="2281245" y="2311698"/>
            <a:ext cx="431577" cy="576064"/>
          </a:xfrm>
          <a:prstGeom prst="rightArrow">
            <a:avLst/>
          </a:prstGeom>
          <a:no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Text Box 3"/>
          <p:cNvSpPr txBox="1">
            <a:spLocks noChangeArrowheads="1"/>
          </p:cNvSpPr>
          <p:nvPr/>
        </p:nvSpPr>
        <p:spPr bwMode="auto">
          <a:xfrm>
            <a:off x="5166118" y="1677755"/>
            <a:ext cx="3520682" cy="1464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800" b="1" dirty="0" smtClean="0">
                <a:solidFill>
                  <a:srgbClr val="660066"/>
                </a:solidFill>
                <a:latin typeface="メイリオ" panose="020B0604030504040204" pitchFamily="50" charset="-128"/>
              </a:rPr>
              <a:t>TOP</a:t>
            </a:r>
            <a:r>
              <a:rPr lang="ja-JP" altLang="en-US" sz="1800" b="1" dirty="0" smtClean="0">
                <a:solidFill>
                  <a:srgbClr val="660066"/>
                </a:solidFill>
                <a:latin typeface="メイリオ" panose="020B0604030504040204" pitchFamily="50" charset="-128"/>
              </a:rPr>
              <a:t>ページのプレイボタンから</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すぐにゲームが始められます。</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複数のページを経由してゲーム</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にたどりつくようなことはあり</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ません。</a:t>
            </a:r>
            <a:endParaRPr lang="en-US" altLang="ja-JP" sz="1000" b="1" dirty="0">
              <a:solidFill>
                <a:srgbClr val="660066"/>
              </a:solidFill>
              <a:latin typeface="メイリオ" panose="020B0604030504040204" pitchFamily="50" charset="-128"/>
            </a:endParaRPr>
          </a:p>
        </p:txBody>
      </p:sp>
    </p:spTree>
    <p:extLst>
      <p:ext uri="{BB962C8B-B14F-4D97-AF65-F5344CB8AC3E}">
        <p14:creationId xmlns:p14="http://schemas.microsoft.com/office/powerpoint/2010/main" val="2199568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912813" y="1125538"/>
            <a:ext cx="7259637" cy="1046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buFontTx/>
              <a:buNone/>
            </a:pPr>
            <a:r>
              <a:rPr lang="ja-JP" altLang="en-US" sz="1800" b="1" dirty="0" smtClean="0">
                <a:solidFill>
                  <a:srgbClr val="660066"/>
                </a:solidFill>
                <a:latin typeface="メイリオ" panose="020B0604030504040204" pitchFamily="50" charset="-128"/>
              </a:rPr>
              <a:t>タップのみの簡単操作で感覚的にゲームを楽しめます！</a:t>
            </a:r>
            <a:endParaRPr lang="en-US" altLang="ja-JP" sz="1000" b="1"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会話テキストはタップのよって進みます。途中、選択肢</a:t>
            </a:r>
            <a:r>
              <a:rPr lang="ja-JP" altLang="en-US" sz="1400" dirty="0">
                <a:solidFill>
                  <a:srgbClr val="660066"/>
                </a:solidFill>
                <a:latin typeface="メイリオ" panose="020B0604030504040204" pitchFamily="50" charset="-128"/>
              </a:rPr>
              <a:t>が</a:t>
            </a:r>
            <a:r>
              <a:rPr lang="ja-JP" altLang="en-US" sz="1400" dirty="0" smtClean="0">
                <a:solidFill>
                  <a:srgbClr val="660066"/>
                </a:solidFill>
                <a:latin typeface="メイリオ" panose="020B0604030504040204" pitchFamily="50" charset="-128"/>
              </a:rPr>
              <a:t>出ますので項目を選んで</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タップするとストーリー</a:t>
            </a:r>
            <a:r>
              <a:rPr lang="ja-JP" altLang="en-US" sz="1400" dirty="0">
                <a:solidFill>
                  <a:srgbClr val="660066"/>
                </a:solidFill>
                <a:latin typeface="メイリオ" panose="020B0604030504040204" pitchFamily="50" charset="-128"/>
              </a:rPr>
              <a:t>が分岐します。</a:t>
            </a:r>
            <a:endParaRPr lang="ja-JP" altLang="ja-JP" sz="1400" dirty="0">
              <a:solidFill>
                <a:srgbClr val="660066"/>
              </a:solidFill>
              <a:latin typeface="メイリオ" panose="020B0604030504040204" pitchFamily="50" charset="-128"/>
            </a:endParaRPr>
          </a:p>
        </p:txBody>
      </p:sp>
      <p:sp>
        <p:nvSpPr>
          <p:cNvPr id="3" name="テキスト ボックス 2"/>
          <p:cNvSpPr txBox="1"/>
          <p:nvPr/>
        </p:nvSpPr>
        <p:spPr>
          <a:xfrm>
            <a:off x="2195736" y="5948708"/>
            <a:ext cx="1569715" cy="307777"/>
          </a:xfrm>
          <a:prstGeom prst="rect">
            <a:avLst/>
          </a:prstGeom>
          <a:noFill/>
        </p:spPr>
        <p:txBody>
          <a:bodyPr wrap="square">
            <a:spAutoFit/>
          </a:bodyPr>
          <a:lstStyle/>
          <a:p>
            <a:pPr>
              <a:defRPr/>
            </a:pPr>
            <a:r>
              <a:rPr lang="ja-JP" altLang="en-US" sz="1400" b="1" dirty="0" smtClean="0">
                <a:solidFill>
                  <a:srgbClr val="660066"/>
                </a:solidFill>
                <a:latin typeface="メイリオ" panose="020B0604030504040204" pitchFamily="50" charset="-128"/>
                <a:ea typeface="メイリオ" panose="020B0604030504040204" pitchFamily="50" charset="-128"/>
              </a:rPr>
              <a:t>テキスト表示</a:t>
            </a:r>
            <a:r>
              <a:rPr lang="en-US" altLang="ja-JP" sz="1400" b="1" dirty="0" smtClean="0">
                <a:solidFill>
                  <a:srgbClr val="660066"/>
                </a:solidFill>
                <a:latin typeface="メイリオ" panose="020B0604030504040204" pitchFamily="50" charset="-128"/>
                <a:ea typeface="メイリオ" panose="020B0604030504040204" pitchFamily="50" charset="-128"/>
              </a:rPr>
              <a:t>UI</a:t>
            </a:r>
            <a:endParaRPr kumimoji="1" lang="ja-JP" altLang="en-US" sz="1400" b="1" dirty="0">
              <a:solidFill>
                <a:srgbClr val="660066"/>
              </a:solidFill>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580112" y="5948708"/>
            <a:ext cx="1368152" cy="307777"/>
          </a:xfrm>
          <a:prstGeom prst="rect">
            <a:avLst/>
          </a:prstGeom>
          <a:noFill/>
        </p:spPr>
        <p:txBody>
          <a:bodyPr wrap="square">
            <a:spAutoFit/>
          </a:bodyPr>
          <a:lstStyle/>
          <a:p>
            <a:pPr>
              <a:defRPr/>
            </a:pPr>
            <a:r>
              <a:rPr kumimoji="1" lang="ja-JP" altLang="en-US" sz="1400" b="1" dirty="0">
                <a:solidFill>
                  <a:srgbClr val="660066"/>
                </a:solidFill>
                <a:latin typeface="メイリオ" panose="020B0604030504040204" pitchFamily="50" charset="-128"/>
                <a:ea typeface="メイリオ" panose="020B0604030504040204" pitchFamily="50" charset="-128"/>
              </a:rPr>
              <a:t>選択肢</a:t>
            </a:r>
            <a:r>
              <a:rPr kumimoji="1" lang="ja-JP" altLang="en-US" sz="1400" b="1" dirty="0" smtClean="0">
                <a:solidFill>
                  <a:srgbClr val="660066"/>
                </a:solidFill>
                <a:latin typeface="メイリオ" panose="020B0604030504040204" pitchFamily="50" charset="-128"/>
                <a:ea typeface="メイリオ" panose="020B0604030504040204" pitchFamily="50" charset="-128"/>
              </a:rPr>
              <a:t>表示</a:t>
            </a:r>
            <a:r>
              <a:rPr kumimoji="1" lang="en-US" altLang="ja-JP" sz="1400" b="1" dirty="0" smtClean="0">
                <a:solidFill>
                  <a:srgbClr val="660066"/>
                </a:solidFill>
                <a:latin typeface="メイリオ" panose="020B0604030504040204" pitchFamily="50" charset="-128"/>
                <a:ea typeface="メイリオ" panose="020B0604030504040204" pitchFamily="50" charset="-128"/>
              </a:rPr>
              <a:t>UI</a:t>
            </a:r>
            <a:endParaRPr kumimoji="1" lang="ja-JP" altLang="en-US" sz="1400" b="1" dirty="0">
              <a:solidFill>
                <a:srgbClr val="660066"/>
              </a:solidFill>
              <a:latin typeface="メイリオ" panose="020B0604030504040204" pitchFamily="50" charset="-128"/>
              <a:ea typeface="メイリオ" panose="020B0604030504040204" pitchFamily="50" charset="-128"/>
            </a:endParaRPr>
          </a:p>
        </p:txBody>
      </p:sp>
      <p:pic>
        <p:nvPicPr>
          <p:cNvPr id="5"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548260"/>
            <a:ext cx="2189162"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2548260"/>
            <a:ext cx="2189163"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ゲームの基本構成</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457200" y="980728"/>
            <a:ext cx="8075240" cy="129614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98963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1250</TotalTime>
  <Words>1510</Words>
  <Application>Microsoft Office PowerPoint</Application>
  <PresentationFormat>画面に合わせる (4:3)</PresentationFormat>
  <Paragraphs>247</Paragraphs>
  <Slides>19</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19</vt:i4>
      </vt:variant>
    </vt:vector>
  </HeadingPairs>
  <TitlesOfParts>
    <vt:vector size="30" baseType="lpstr">
      <vt:lpstr>ＭＳ Ｐゴシック</vt:lpstr>
      <vt:lpstr>新細明體</vt:lpstr>
      <vt:lpstr>メイリオ</vt:lpstr>
      <vt:lpstr>Arial</vt:lpstr>
      <vt:lpstr>Calibri</vt:lpstr>
      <vt:lpstr>Segoe UI</vt:lpstr>
      <vt:lpstr>Segoe UI Semibold</vt:lpstr>
      <vt:lpstr>Segoe UI Semilight</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okazaki</dc:creator>
  <cp:lastModifiedBy>office arte</cp:lastModifiedBy>
  <cp:revision>120</cp:revision>
  <dcterms:created xsi:type="dcterms:W3CDTF">2015-04-16T03:09:02Z</dcterms:created>
  <dcterms:modified xsi:type="dcterms:W3CDTF">2015-10-22T06:07:06Z</dcterms:modified>
</cp:coreProperties>
</file>